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7"/>
  </p:notesMasterIdLst>
  <p:sldIdLst>
    <p:sldId id="256" r:id="rId2"/>
    <p:sldId id="292"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1" r:id="rId25"/>
    <p:sldId id="283" r:id="rId26"/>
    <p:sldId id="291" r:id="rId27"/>
    <p:sldId id="284" r:id="rId28"/>
    <p:sldId id="282" r:id="rId29"/>
    <p:sldId id="285" r:id="rId30"/>
    <p:sldId id="286" r:id="rId31"/>
    <p:sldId id="280" r:id="rId32"/>
    <p:sldId id="287" r:id="rId33"/>
    <p:sldId id="288" r:id="rId34"/>
    <p:sldId id="289" r:id="rId35"/>
    <p:sldId id="290" r:id="rId36"/>
  </p:sldIdLst>
  <p:sldSz cx="9144000" cy="5143500" type="screen16x9"/>
  <p:notesSz cx="6858000" cy="9144000"/>
  <p:embeddedFontLst>
    <p:embeddedFont>
      <p:font typeface="Zen Kaku Gothic New" panose="02020500000000000000" charset="-120"/>
      <p:regular r:id="rId38"/>
      <p:bold r:id="rId39"/>
    </p:embeddedFont>
    <p:embeddedFont>
      <p:font typeface="Barlow" panose="00000500000000000000" pitchFamily="2"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Passion One" panose="02020500000000000000" charset="0"/>
      <p:regular r:id="rId48"/>
      <p:bold r:id="rId49"/>
    </p:embeddedFont>
    <p:embeddedFont>
      <p:font typeface="Poppins" panose="00000500000000000000" pitchFamily="2" charset="0"/>
      <p:regular r:id="rId50"/>
      <p:bold r:id="rId51"/>
      <p:italic r:id="rId52"/>
      <p:boldItalic r:id="rId53"/>
    </p:embeddedFont>
    <p:embeddedFont>
      <p:font typeface="Poppins Black" panose="00000A00000000000000" pitchFamily="2" charset="0"/>
      <p:bold r:id="rId54"/>
      <p:boldItalic r:id="rId55"/>
    </p:embeddedFont>
    <p:embeddedFont>
      <p:font typeface="Poppins ExtraBold" panose="00000900000000000000" pitchFamily="2" charset="0"/>
      <p:bold r:id="rId56"/>
      <p:boldItalic r:id="rId57"/>
    </p:embeddedFont>
    <p:embeddedFont>
      <p:font typeface="Vazirmatn Black" panose="02020500000000000000" charset="-78"/>
      <p:bold r:id="rId58"/>
    </p:embeddedFont>
    <p:embeddedFont>
      <p:font typeface="微軟正黑體" panose="020B0604030504040204" pitchFamily="34" charset="-12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A"/>
    <a:srgbClr val="115B9F"/>
    <a:srgbClr val="9A0000"/>
    <a:srgbClr val="EAD2C3"/>
    <a:srgbClr val="E8F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5BAEB8-AF0A-4E65-924F-E26923E564EB}">
  <a:tblStyle styleId="{D35BAEB8-AF0A-4E65-924F-E26923E564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淺色樣式 3 - 輔色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4660"/>
  </p:normalViewPr>
  <p:slideViewPr>
    <p:cSldViewPr snapToGrid="0">
      <p:cViewPr varScale="1">
        <p:scale>
          <a:sx n="117" d="100"/>
          <a:sy n="117" d="100"/>
        </p:scale>
        <p:origin x="60"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71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120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78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00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4887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787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656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4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734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98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774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362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207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79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569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058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076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836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181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980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5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57b8a338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57b8a338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598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789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505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100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224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821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379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500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473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93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75025" y="1594776"/>
            <a:ext cx="4000800" cy="16197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lvl1pPr lvl="0" algn="ctr">
              <a:spcBef>
                <a:spcPts val="0"/>
              </a:spcBef>
              <a:spcAft>
                <a:spcPts val="0"/>
              </a:spcAft>
              <a:buSzPts val="3600"/>
              <a:buNone/>
              <a:defRPr sz="3600">
                <a:latin typeface="Poppins Black"/>
                <a:ea typeface="Poppins Black"/>
                <a:cs typeface="Poppins Black"/>
                <a:sym typeface="Poppins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187694" y="1513701"/>
            <a:ext cx="899100" cy="6834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45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1756944" y="3429849"/>
            <a:ext cx="5760600" cy="307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1672800" y="1468225"/>
            <a:ext cx="5798400" cy="2383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Char char="●"/>
              <a:defRPr>
                <a:solidFill>
                  <a:srgbClr val="242424"/>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1123764" y="2340864"/>
            <a:ext cx="32760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3" name="Google Shape;53;p13"/>
          <p:cNvSpPr txBox="1">
            <a:spLocks noGrp="1"/>
          </p:cNvSpPr>
          <p:nvPr>
            <p:ph type="subTitle" idx="2"/>
          </p:nvPr>
        </p:nvSpPr>
        <p:spPr>
          <a:xfrm>
            <a:off x="1122379" y="2002536"/>
            <a:ext cx="32787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4" name="Google Shape;54;p13"/>
          <p:cNvSpPr txBox="1">
            <a:spLocks noGrp="1"/>
          </p:cNvSpPr>
          <p:nvPr>
            <p:ph type="title" idx="3" hasCustomPrompt="1"/>
          </p:nvPr>
        </p:nvSpPr>
        <p:spPr>
          <a:xfrm>
            <a:off x="2497294" y="1553462"/>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3"/>
          <p:cNvSpPr txBox="1">
            <a:spLocks noGrp="1"/>
          </p:cNvSpPr>
          <p:nvPr>
            <p:ph type="subTitle" idx="4"/>
          </p:nvPr>
        </p:nvSpPr>
        <p:spPr>
          <a:xfrm>
            <a:off x="1121686" y="4032504"/>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6" name="Google Shape;56;p13"/>
          <p:cNvSpPr txBox="1">
            <a:spLocks noGrp="1"/>
          </p:cNvSpPr>
          <p:nvPr>
            <p:ph type="subTitle" idx="5"/>
          </p:nvPr>
        </p:nvSpPr>
        <p:spPr>
          <a:xfrm>
            <a:off x="1120301" y="3694176"/>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7" name="Google Shape;57;p13"/>
          <p:cNvSpPr txBox="1">
            <a:spLocks noGrp="1"/>
          </p:cNvSpPr>
          <p:nvPr>
            <p:ph type="title" idx="6" hasCustomPrompt="1"/>
          </p:nvPr>
        </p:nvSpPr>
        <p:spPr>
          <a:xfrm>
            <a:off x="2497294" y="3246120"/>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13"/>
          <p:cNvSpPr txBox="1">
            <a:spLocks noGrp="1"/>
          </p:cNvSpPr>
          <p:nvPr>
            <p:ph type="subTitle" idx="7"/>
          </p:nvPr>
        </p:nvSpPr>
        <p:spPr>
          <a:xfrm>
            <a:off x="4961923" y="2344488"/>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9" name="Google Shape;59;p13"/>
          <p:cNvSpPr txBox="1">
            <a:spLocks noGrp="1"/>
          </p:cNvSpPr>
          <p:nvPr>
            <p:ph type="subTitle" idx="8"/>
          </p:nvPr>
        </p:nvSpPr>
        <p:spPr>
          <a:xfrm>
            <a:off x="4960556" y="2003163"/>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0" name="Google Shape;60;p13"/>
          <p:cNvSpPr txBox="1">
            <a:spLocks noGrp="1"/>
          </p:cNvSpPr>
          <p:nvPr>
            <p:ph type="title" idx="9" hasCustomPrompt="1"/>
          </p:nvPr>
        </p:nvSpPr>
        <p:spPr>
          <a:xfrm>
            <a:off x="6303824" y="1553462"/>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13"/>
          <p:cNvSpPr txBox="1">
            <a:spLocks noGrp="1"/>
          </p:cNvSpPr>
          <p:nvPr>
            <p:ph type="subTitle" idx="13"/>
          </p:nvPr>
        </p:nvSpPr>
        <p:spPr>
          <a:xfrm>
            <a:off x="4961923" y="4035463"/>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2" name="Google Shape;62;p13"/>
          <p:cNvSpPr txBox="1">
            <a:spLocks noGrp="1"/>
          </p:cNvSpPr>
          <p:nvPr>
            <p:ph type="subTitle" idx="14"/>
          </p:nvPr>
        </p:nvSpPr>
        <p:spPr>
          <a:xfrm>
            <a:off x="4960556" y="3694138"/>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3" name="Google Shape;63;p13"/>
          <p:cNvSpPr txBox="1">
            <a:spLocks noGrp="1"/>
          </p:cNvSpPr>
          <p:nvPr>
            <p:ph type="title" idx="15" hasCustomPrompt="1"/>
          </p:nvPr>
        </p:nvSpPr>
        <p:spPr>
          <a:xfrm>
            <a:off x="6303824" y="3244437"/>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61"/>
        <p:cNvGrpSpPr/>
        <p:nvPr/>
      </p:nvGrpSpPr>
      <p:grpSpPr>
        <a:xfrm>
          <a:off x="0" y="0"/>
          <a:ext cx="0" cy="0"/>
          <a:chOff x="0" y="0"/>
          <a:chExt cx="0" cy="0"/>
        </a:xfrm>
      </p:grpSpPr>
      <p:sp>
        <p:nvSpPr>
          <p:cNvPr id="162" name="Google Shape;162;p27"/>
          <p:cNvSpPr/>
          <p:nvPr/>
        </p:nvSpPr>
        <p:spPr>
          <a:xfrm>
            <a:off x="247800" y="247800"/>
            <a:ext cx="8648400" cy="4647900"/>
          </a:xfrm>
          <a:prstGeom prst="roundRect">
            <a:avLst>
              <a:gd name="adj" fmla="val 3379"/>
            </a:avLst>
          </a:prstGeom>
          <a:solidFill>
            <a:schemeClr val="accent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63"/>
        <p:cNvGrpSpPr/>
        <p:nvPr/>
      </p:nvGrpSpPr>
      <p:grpSpPr>
        <a:xfrm>
          <a:off x="0" y="0"/>
          <a:ext cx="0" cy="0"/>
          <a:chOff x="0" y="0"/>
          <a:chExt cx="0" cy="0"/>
        </a:xfrm>
      </p:grpSpPr>
      <p:sp>
        <p:nvSpPr>
          <p:cNvPr id="164" name="Google Shape;164;p28"/>
          <p:cNvSpPr/>
          <p:nvPr/>
        </p:nvSpPr>
        <p:spPr>
          <a:xfrm>
            <a:off x="247800" y="247800"/>
            <a:ext cx="8648400" cy="4647900"/>
          </a:xfrm>
          <a:prstGeom prst="roundRect">
            <a:avLst>
              <a:gd name="adj" fmla="val 3379"/>
            </a:avLst>
          </a:prstGeom>
          <a:solidFill>
            <a:schemeClr val="lt1"/>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Vazirmatn Black"/>
              <a:buNone/>
              <a:defRPr sz="2800">
                <a:solidFill>
                  <a:schemeClr val="accent2"/>
                </a:solidFill>
                <a:latin typeface="Vazirmatn Black"/>
                <a:ea typeface="Vazirmatn Black"/>
                <a:cs typeface="Vazirmatn Black"/>
                <a:sym typeface="Vazirmatn Black"/>
              </a:defRPr>
            </a:lvl1pPr>
            <a:lvl2pPr lvl="1">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2pPr>
            <a:lvl3pPr lvl="2">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3pPr>
            <a:lvl4pPr lvl="3">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4pPr>
            <a:lvl5pPr lvl="4">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5pPr>
            <a:lvl6pPr lvl="5">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6pPr>
            <a:lvl7pPr lvl="6">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7pPr>
            <a:lvl8pPr lvl="7">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8pPr>
            <a:lvl9pPr lvl="8">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1pPr>
            <a:lvl2pPr marL="914400" lvl="1"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2pPr>
            <a:lvl3pPr marL="1371600" lvl="2"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3pPr>
            <a:lvl4pPr marL="1828800" lvl="3"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4pPr>
            <a:lvl5pPr marL="2286000" lvl="4"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5pPr>
            <a:lvl6pPr marL="2743200" lvl="5"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6pPr>
            <a:lvl7pPr marL="3200400" lvl="6"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7pPr>
            <a:lvl8pPr marL="3657600" lvl="7"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8pPr>
            <a:lvl9pPr marL="4114800" lvl="8"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73" r:id="rId6"/>
    <p:sldLayoutId id="214748367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1keydata.com/tw/sql/sqlgroupby.html"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www.fooish.com/sql/update.html" TargetMode="External"/><Relationship Id="rId4" Type="http://schemas.openxmlformats.org/officeDocument/2006/relationships/hyperlink" Target="https://www.1keydata.com/tw/sql/sql.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zh-tw/sql/relational-databases/system-stored-procedures/sp-executesql-transact-sql?view=sql-server-ver15"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github.com/anitaHey/HCI-Summer-Training2022/blob/main/Database/DB2/cursor_ma.sql"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github.com/anitaHey/HCI-Summer-Training2022/blob/main/Database/DB2/cross_ma.sql"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nitaHey/HCI-Summer-Training2022/blob/main/Database/DB2/find_date_test.sq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zh.wikipedia.org/wiki/Transact-SQ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p:nvPr/>
        </p:nvSpPr>
        <p:spPr>
          <a:xfrm>
            <a:off x="704321" y="3410200"/>
            <a:ext cx="3838500" cy="362700"/>
          </a:xfrm>
          <a:prstGeom prst="roundRect">
            <a:avLst>
              <a:gd name="adj" fmla="val 50000"/>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6" name="Google Shape;176;p32"/>
          <p:cNvGrpSpPr/>
          <p:nvPr/>
        </p:nvGrpSpPr>
        <p:grpSpPr>
          <a:xfrm>
            <a:off x="4739557" y="1254042"/>
            <a:ext cx="3692445" cy="2518846"/>
            <a:chOff x="4739557" y="1246117"/>
            <a:chExt cx="3692445" cy="2518846"/>
          </a:xfrm>
        </p:grpSpPr>
        <p:sp>
          <p:nvSpPr>
            <p:cNvPr id="177" name="Google Shape;177;p32"/>
            <p:cNvSpPr/>
            <p:nvPr/>
          </p:nvSpPr>
          <p:spPr>
            <a:xfrm>
              <a:off x="5211355" y="1272397"/>
              <a:ext cx="3189923" cy="2442159"/>
            </a:xfrm>
            <a:custGeom>
              <a:avLst/>
              <a:gdLst/>
              <a:ahLst/>
              <a:cxnLst/>
              <a:rect l="l" t="t" r="r" b="b"/>
              <a:pathLst>
                <a:path w="115556" h="88468" extrusionOk="0">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4845892" y="1334480"/>
              <a:ext cx="3520742" cy="2364341"/>
            </a:xfrm>
            <a:custGeom>
              <a:avLst/>
              <a:gdLst/>
              <a:ahLst/>
              <a:cxnLst/>
              <a:rect l="l" t="t" r="r" b="b"/>
              <a:pathLst>
                <a:path w="127540" h="85649" extrusionOk="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5759535" y="2329088"/>
              <a:ext cx="444247" cy="200882"/>
            </a:xfrm>
            <a:custGeom>
              <a:avLst/>
              <a:gdLst/>
              <a:ahLst/>
              <a:cxnLst/>
              <a:rect l="l" t="t" r="r" b="b"/>
              <a:pathLst>
                <a:path w="16093" h="7277" extrusionOk="0">
                  <a:moveTo>
                    <a:pt x="3853" y="1"/>
                  </a:moveTo>
                  <a:cubicBezTo>
                    <a:pt x="1713" y="1"/>
                    <a:pt x="1" y="1713"/>
                    <a:pt x="1" y="3853"/>
                  </a:cubicBezTo>
                  <a:lnTo>
                    <a:pt x="1" y="7105"/>
                  </a:lnTo>
                  <a:lnTo>
                    <a:pt x="3054" y="7105"/>
                  </a:lnTo>
                  <a:lnTo>
                    <a:pt x="3054" y="3853"/>
                  </a:lnTo>
                  <a:cubicBezTo>
                    <a:pt x="3054" y="3425"/>
                    <a:pt x="3396" y="3025"/>
                    <a:pt x="3853" y="3025"/>
                  </a:cubicBezTo>
                  <a:lnTo>
                    <a:pt x="12241" y="3025"/>
                  </a:lnTo>
                  <a:cubicBezTo>
                    <a:pt x="12669" y="3025"/>
                    <a:pt x="13068" y="3396"/>
                    <a:pt x="13068" y="3853"/>
                  </a:cubicBezTo>
                  <a:lnTo>
                    <a:pt x="13068" y="7277"/>
                  </a:lnTo>
                  <a:lnTo>
                    <a:pt x="16093" y="7277"/>
                  </a:lnTo>
                  <a:lnTo>
                    <a:pt x="16093" y="3853"/>
                  </a:lnTo>
                  <a:cubicBezTo>
                    <a:pt x="16093" y="1713"/>
                    <a:pt x="14381" y="1"/>
                    <a:pt x="12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5214501" y="2508687"/>
              <a:ext cx="1535114" cy="1187760"/>
            </a:xfrm>
            <a:custGeom>
              <a:avLst/>
              <a:gdLst/>
              <a:ahLst/>
              <a:cxnLst/>
              <a:rect l="l" t="t" r="r" b="b"/>
              <a:pathLst>
                <a:path w="55610" h="43027" extrusionOk="0">
                  <a:moveTo>
                    <a:pt x="2140" y="0"/>
                  </a:moveTo>
                  <a:cubicBezTo>
                    <a:pt x="971" y="0"/>
                    <a:pt x="0" y="942"/>
                    <a:pt x="0" y="2140"/>
                  </a:cubicBezTo>
                  <a:lnTo>
                    <a:pt x="0" y="40887"/>
                  </a:lnTo>
                  <a:cubicBezTo>
                    <a:pt x="0" y="42085"/>
                    <a:pt x="971" y="43027"/>
                    <a:pt x="2140" y="43027"/>
                  </a:cubicBezTo>
                  <a:lnTo>
                    <a:pt x="53470" y="43027"/>
                  </a:lnTo>
                  <a:cubicBezTo>
                    <a:pt x="54640" y="43027"/>
                    <a:pt x="55610" y="42085"/>
                    <a:pt x="55610" y="40887"/>
                  </a:cubicBezTo>
                  <a:lnTo>
                    <a:pt x="55553" y="40887"/>
                  </a:lnTo>
                  <a:lnTo>
                    <a:pt x="55553" y="2140"/>
                  </a:lnTo>
                  <a:cubicBezTo>
                    <a:pt x="55553" y="942"/>
                    <a:pt x="54583" y="0"/>
                    <a:pt x="5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5214501" y="2537810"/>
              <a:ext cx="1533541" cy="676599"/>
            </a:xfrm>
            <a:custGeom>
              <a:avLst/>
              <a:gdLst/>
              <a:ahLst/>
              <a:cxnLst/>
              <a:rect l="l" t="t" r="r" b="b"/>
              <a:pathLst>
                <a:path w="55553" h="24510" extrusionOk="0">
                  <a:moveTo>
                    <a:pt x="0" y="1"/>
                  </a:moveTo>
                  <a:lnTo>
                    <a:pt x="0" y="22570"/>
                  </a:lnTo>
                  <a:cubicBezTo>
                    <a:pt x="0" y="23654"/>
                    <a:pt x="971" y="24510"/>
                    <a:pt x="2140" y="24510"/>
                  </a:cubicBezTo>
                  <a:lnTo>
                    <a:pt x="53413" y="24510"/>
                  </a:lnTo>
                  <a:cubicBezTo>
                    <a:pt x="54583" y="24510"/>
                    <a:pt x="55553" y="23654"/>
                    <a:pt x="55553" y="22570"/>
                  </a:cubicBezTo>
                  <a:lnTo>
                    <a:pt x="555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5214501" y="2489777"/>
              <a:ext cx="1533541" cy="676599"/>
            </a:xfrm>
            <a:custGeom>
              <a:avLst/>
              <a:gdLst/>
              <a:ahLst/>
              <a:cxnLst/>
              <a:rect l="l" t="t" r="r" b="b"/>
              <a:pathLst>
                <a:path w="55553" h="24510" extrusionOk="0">
                  <a:moveTo>
                    <a:pt x="0" y="0"/>
                  </a:moveTo>
                  <a:lnTo>
                    <a:pt x="0" y="29"/>
                  </a:lnTo>
                  <a:lnTo>
                    <a:pt x="0" y="22569"/>
                  </a:lnTo>
                  <a:cubicBezTo>
                    <a:pt x="0" y="23654"/>
                    <a:pt x="971" y="24510"/>
                    <a:pt x="2140" y="24510"/>
                  </a:cubicBezTo>
                  <a:lnTo>
                    <a:pt x="53413" y="24510"/>
                  </a:lnTo>
                  <a:cubicBezTo>
                    <a:pt x="54583" y="24510"/>
                    <a:pt x="55553" y="23654"/>
                    <a:pt x="55553" y="22569"/>
                  </a:cubicBezTo>
                  <a:lnTo>
                    <a:pt x="555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6336866" y="3048999"/>
              <a:ext cx="122125" cy="252061"/>
            </a:xfrm>
            <a:custGeom>
              <a:avLst/>
              <a:gdLst/>
              <a:ahLst/>
              <a:cxnLst/>
              <a:rect l="l" t="t" r="r" b="b"/>
              <a:pathLst>
                <a:path w="4424" h="9131" extrusionOk="0">
                  <a:moveTo>
                    <a:pt x="2198" y="0"/>
                  </a:moveTo>
                  <a:cubicBezTo>
                    <a:pt x="971" y="0"/>
                    <a:pt x="1" y="2026"/>
                    <a:pt x="1" y="4565"/>
                  </a:cubicBezTo>
                  <a:cubicBezTo>
                    <a:pt x="1" y="7076"/>
                    <a:pt x="971" y="9131"/>
                    <a:pt x="2198" y="9131"/>
                  </a:cubicBezTo>
                  <a:cubicBezTo>
                    <a:pt x="3425" y="9131"/>
                    <a:pt x="4423" y="7076"/>
                    <a:pt x="4423" y="4565"/>
                  </a:cubicBezTo>
                  <a:cubicBezTo>
                    <a:pt x="4423" y="2026"/>
                    <a:pt x="3425" y="0"/>
                    <a:pt x="2198" y="0"/>
                  </a:cubicBez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6351827" y="3207314"/>
              <a:ext cx="92201" cy="66970"/>
            </a:xfrm>
            <a:custGeom>
              <a:avLst/>
              <a:gdLst/>
              <a:ahLst/>
              <a:cxnLst/>
              <a:rect l="l" t="t" r="r" b="b"/>
              <a:pathLst>
                <a:path w="3340" h="2426" extrusionOk="0">
                  <a:moveTo>
                    <a:pt x="1" y="0"/>
                  </a:moveTo>
                  <a:cubicBezTo>
                    <a:pt x="229" y="1427"/>
                    <a:pt x="885" y="2425"/>
                    <a:pt x="1656" y="2425"/>
                  </a:cubicBezTo>
                  <a:cubicBezTo>
                    <a:pt x="2455" y="2425"/>
                    <a:pt x="3082" y="1427"/>
                    <a:pt x="3339" y="0"/>
                  </a:cubicBezTo>
                  <a:close/>
                </a:path>
              </a:pathLst>
            </a:custGeom>
            <a:solidFill>
              <a:srgbClr val="CC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6352628" y="3065535"/>
              <a:ext cx="107135" cy="235526"/>
            </a:xfrm>
            <a:custGeom>
              <a:avLst/>
              <a:gdLst/>
              <a:ahLst/>
              <a:cxnLst/>
              <a:rect l="l" t="t" r="r" b="b"/>
              <a:pathLst>
                <a:path w="3881" h="8532" extrusionOk="0">
                  <a:moveTo>
                    <a:pt x="2740" y="0"/>
                  </a:moveTo>
                  <a:lnTo>
                    <a:pt x="2740" y="0"/>
                  </a:lnTo>
                  <a:cubicBezTo>
                    <a:pt x="3110" y="828"/>
                    <a:pt x="3310" y="1855"/>
                    <a:pt x="3310" y="2996"/>
                  </a:cubicBezTo>
                  <a:cubicBezTo>
                    <a:pt x="3310" y="5536"/>
                    <a:pt x="2312" y="7561"/>
                    <a:pt x="1113" y="7561"/>
                  </a:cubicBezTo>
                  <a:cubicBezTo>
                    <a:pt x="714" y="7561"/>
                    <a:pt x="314" y="7333"/>
                    <a:pt x="0" y="6962"/>
                  </a:cubicBezTo>
                  <a:lnTo>
                    <a:pt x="0" y="6962"/>
                  </a:lnTo>
                  <a:cubicBezTo>
                    <a:pt x="400" y="7932"/>
                    <a:pt x="999" y="8532"/>
                    <a:pt x="1684" y="8532"/>
                  </a:cubicBezTo>
                  <a:cubicBezTo>
                    <a:pt x="2911" y="8532"/>
                    <a:pt x="3881" y="6506"/>
                    <a:pt x="3881" y="3966"/>
                  </a:cubicBezTo>
                  <a:cubicBezTo>
                    <a:pt x="3852" y="2254"/>
                    <a:pt x="3424" y="799"/>
                    <a:pt x="2740"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5505127" y="3048999"/>
              <a:ext cx="122125" cy="252061"/>
            </a:xfrm>
            <a:custGeom>
              <a:avLst/>
              <a:gdLst/>
              <a:ahLst/>
              <a:cxnLst/>
              <a:rect l="l" t="t" r="r" b="b"/>
              <a:pathLst>
                <a:path w="4424" h="9131" extrusionOk="0">
                  <a:moveTo>
                    <a:pt x="2198" y="0"/>
                  </a:moveTo>
                  <a:cubicBezTo>
                    <a:pt x="999" y="0"/>
                    <a:pt x="1" y="2026"/>
                    <a:pt x="1" y="4565"/>
                  </a:cubicBezTo>
                  <a:cubicBezTo>
                    <a:pt x="1" y="7105"/>
                    <a:pt x="942" y="9131"/>
                    <a:pt x="2198" y="9131"/>
                  </a:cubicBezTo>
                  <a:cubicBezTo>
                    <a:pt x="3425" y="9131"/>
                    <a:pt x="4423" y="7105"/>
                    <a:pt x="4423" y="4565"/>
                  </a:cubicBezTo>
                  <a:cubicBezTo>
                    <a:pt x="4423" y="2026"/>
                    <a:pt x="3425" y="0"/>
                    <a:pt x="2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5214501" y="2490550"/>
              <a:ext cx="111083" cy="112684"/>
            </a:xfrm>
            <a:custGeom>
              <a:avLst/>
              <a:gdLst/>
              <a:ahLst/>
              <a:cxnLst/>
              <a:rect l="l" t="t" r="r" b="b"/>
              <a:pathLst>
                <a:path w="4024" h="4082" extrusionOk="0">
                  <a:moveTo>
                    <a:pt x="0" y="1"/>
                  </a:moveTo>
                  <a:lnTo>
                    <a:pt x="0" y="4081"/>
                  </a:lnTo>
                  <a:cubicBezTo>
                    <a:pt x="2254" y="4081"/>
                    <a:pt x="4023" y="2255"/>
                    <a:pt x="4023" y="29"/>
                  </a:cubicBezTo>
                  <a:lnTo>
                    <a:pt x="4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6639334" y="2489777"/>
              <a:ext cx="110282" cy="111855"/>
            </a:xfrm>
            <a:custGeom>
              <a:avLst/>
              <a:gdLst/>
              <a:ahLst/>
              <a:cxnLst/>
              <a:rect l="l" t="t" r="r" b="b"/>
              <a:pathLst>
                <a:path w="3995" h="4052" extrusionOk="0">
                  <a:moveTo>
                    <a:pt x="3995" y="0"/>
                  </a:moveTo>
                  <a:lnTo>
                    <a:pt x="0" y="29"/>
                  </a:lnTo>
                  <a:cubicBezTo>
                    <a:pt x="0" y="2254"/>
                    <a:pt x="1769" y="4023"/>
                    <a:pt x="3995" y="4052"/>
                  </a:cubicBezTo>
                  <a:lnTo>
                    <a:pt x="3995" y="0"/>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5214501" y="3566455"/>
              <a:ext cx="111083" cy="129992"/>
            </a:xfrm>
            <a:custGeom>
              <a:avLst/>
              <a:gdLst/>
              <a:ahLst/>
              <a:cxnLst/>
              <a:rect l="l" t="t" r="r" b="b"/>
              <a:pathLst>
                <a:path w="4024" h="4709" extrusionOk="0">
                  <a:moveTo>
                    <a:pt x="0" y="1"/>
                  </a:moveTo>
                  <a:lnTo>
                    <a:pt x="0" y="2569"/>
                  </a:lnTo>
                  <a:cubicBezTo>
                    <a:pt x="0" y="3767"/>
                    <a:pt x="971" y="4709"/>
                    <a:pt x="2140" y="4709"/>
                  </a:cubicBezTo>
                  <a:lnTo>
                    <a:pt x="3966" y="4709"/>
                  </a:lnTo>
                  <a:cubicBezTo>
                    <a:pt x="3995" y="4509"/>
                    <a:pt x="4023" y="4252"/>
                    <a:pt x="4023" y="4052"/>
                  </a:cubicBezTo>
                  <a:cubicBezTo>
                    <a:pt x="4023" y="1798"/>
                    <a:pt x="2197"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6639334" y="3566455"/>
              <a:ext cx="108708" cy="129992"/>
            </a:xfrm>
            <a:custGeom>
              <a:avLst/>
              <a:gdLst/>
              <a:ahLst/>
              <a:cxnLst/>
              <a:rect l="l" t="t" r="r" b="b"/>
              <a:pathLst>
                <a:path w="3938" h="4709" extrusionOk="0">
                  <a:moveTo>
                    <a:pt x="3938" y="1"/>
                  </a:moveTo>
                  <a:cubicBezTo>
                    <a:pt x="1769" y="58"/>
                    <a:pt x="0" y="1827"/>
                    <a:pt x="0" y="4052"/>
                  </a:cubicBezTo>
                  <a:cubicBezTo>
                    <a:pt x="0" y="4281"/>
                    <a:pt x="29" y="4509"/>
                    <a:pt x="57" y="4709"/>
                  </a:cubicBezTo>
                  <a:lnTo>
                    <a:pt x="1798" y="4709"/>
                  </a:lnTo>
                  <a:cubicBezTo>
                    <a:pt x="2968" y="4709"/>
                    <a:pt x="3938" y="3767"/>
                    <a:pt x="3938" y="2569"/>
                  </a:cubicBezTo>
                  <a:lnTo>
                    <a:pt x="3938" y="1"/>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5724090" y="2461427"/>
              <a:ext cx="154422" cy="29151"/>
            </a:xfrm>
            <a:custGeom>
              <a:avLst/>
              <a:gdLst/>
              <a:ahLst/>
              <a:cxnLst/>
              <a:rect l="l" t="t" r="r" b="b"/>
              <a:pathLst>
                <a:path w="5594" h="1056" extrusionOk="0">
                  <a:moveTo>
                    <a:pt x="686" y="0"/>
                  </a:moveTo>
                  <a:cubicBezTo>
                    <a:pt x="1" y="0"/>
                    <a:pt x="1" y="1056"/>
                    <a:pt x="686"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6086405" y="2461427"/>
              <a:ext cx="154395" cy="29151"/>
            </a:xfrm>
            <a:custGeom>
              <a:avLst/>
              <a:gdLst/>
              <a:ahLst/>
              <a:cxnLst/>
              <a:rect l="l" t="t" r="r" b="b"/>
              <a:pathLst>
                <a:path w="5593" h="1056" extrusionOk="0">
                  <a:moveTo>
                    <a:pt x="685" y="0"/>
                  </a:moveTo>
                  <a:cubicBezTo>
                    <a:pt x="1" y="0"/>
                    <a:pt x="1" y="1056"/>
                    <a:pt x="685"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5833571" y="3296312"/>
              <a:ext cx="2257399" cy="399362"/>
            </a:xfrm>
            <a:custGeom>
              <a:avLst/>
              <a:gdLst/>
              <a:ahLst/>
              <a:cxnLst/>
              <a:rect l="l" t="t" r="r" b="b"/>
              <a:pathLst>
                <a:path w="81775" h="14467" extrusionOk="0">
                  <a:moveTo>
                    <a:pt x="1" y="0"/>
                  </a:moveTo>
                  <a:lnTo>
                    <a:pt x="1" y="14466"/>
                  </a:lnTo>
                  <a:lnTo>
                    <a:pt x="73757" y="14466"/>
                  </a:lnTo>
                  <a:cubicBezTo>
                    <a:pt x="78179" y="14466"/>
                    <a:pt x="81774" y="11213"/>
                    <a:pt x="81774" y="7219"/>
                  </a:cubicBezTo>
                  <a:cubicBezTo>
                    <a:pt x="81774" y="3224"/>
                    <a:pt x="78179" y="0"/>
                    <a:pt x="73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5833571" y="3341198"/>
              <a:ext cx="1582374" cy="311136"/>
            </a:xfrm>
            <a:custGeom>
              <a:avLst/>
              <a:gdLst/>
              <a:ahLst/>
              <a:cxnLst/>
              <a:rect l="l" t="t" r="r" b="b"/>
              <a:pathLst>
                <a:path w="57322" h="11271" extrusionOk="0">
                  <a:moveTo>
                    <a:pt x="1" y="1"/>
                  </a:moveTo>
                  <a:lnTo>
                    <a:pt x="1" y="11271"/>
                  </a:lnTo>
                  <a:lnTo>
                    <a:pt x="51073" y="11271"/>
                  </a:lnTo>
                  <a:cubicBezTo>
                    <a:pt x="54497" y="11271"/>
                    <a:pt x="57322" y="8732"/>
                    <a:pt x="57322" y="5650"/>
                  </a:cubicBezTo>
                  <a:cubicBezTo>
                    <a:pt x="57322" y="2540"/>
                    <a:pt x="54497" y="1"/>
                    <a:pt x="5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5833567" y="3377453"/>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5833567" y="3451489"/>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5833567" y="3525525"/>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5833567" y="3598761"/>
              <a:ext cx="1684782" cy="13416"/>
            </a:xfrm>
            <a:custGeom>
              <a:avLst/>
              <a:gdLst/>
              <a:ahLst/>
              <a:cxnLst/>
              <a:rect l="l" t="t" r="r" b="b"/>
              <a:pathLst>
                <a:path w="70305" h="486" extrusionOk="0">
                  <a:moveTo>
                    <a:pt x="1" y="1"/>
                  </a:moveTo>
                  <a:lnTo>
                    <a:pt x="1" y="486"/>
                  </a:lnTo>
                  <a:lnTo>
                    <a:pt x="70304" y="486"/>
                  </a:lnTo>
                  <a:lnTo>
                    <a:pt x="703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5833567" y="3672797"/>
              <a:ext cx="1684782" cy="12643"/>
            </a:xfrm>
            <a:custGeom>
              <a:avLst/>
              <a:gdLst/>
              <a:ahLst/>
              <a:cxnLst/>
              <a:rect l="l" t="t" r="r" b="b"/>
              <a:pathLst>
                <a:path w="70305" h="458" extrusionOk="0">
                  <a:moveTo>
                    <a:pt x="1" y="1"/>
                  </a:moveTo>
                  <a:lnTo>
                    <a:pt x="1" y="457"/>
                  </a:lnTo>
                  <a:lnTo>
                    <a:pt x="70304" y="457"/>
                  </a:lnTo>
                  <a:lnTo>
                    <a:pt x="70304"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5830421" y="3321516"/>
              <a:ext cx="1600510" cy="346581"/>
            </a:xfrm>
            <a:custGeom>
              <a:avLst/>
              <a:gdLst/>
              <a:ahLst/>
              <a:cxnLst/>
              <a:rect l="l" t="t" r="r" b="b"/>
              <a:pathLst>
                <a:path w="57979" h="12555" extrusionOk="0">
                  <a:moveTo>
                    <a:pt x="1" y="0"/>
                  </a:moveTo>
                  <a:lnTo>
                    <a:pt x="1" y="1370"/>
                  </a:lnTo>
                  <a:lnTo>
                    <a:pt x="51073" y="1370"/>
                  </a:lnTo>
                  <a:cubicBezTo>
                    <a:pt x="54155" y="1370"/>
                    <a:pt x="56637" y="3567"/>
                    <a:pt x="56637" y="6306"/>
                  </a:cubicBezTo>
                  <a:cubicBezTo>
                    <a:pt x="56637" y="9074"/>
                    <a:pt x="54155" y="11271"/>
                    <a:pt x="51073" y="11271"/>
                  </a:cubicBezTo>
                  <a:lnTo>
                    <a:pt x="1" y="11271"/>
                  </a:lnTo>
                  <a:lnTo>
                    <a:pt x="1" y="12555"/>
                  </a:lnTo>
                  <a:lnTo>
                    <a:pt x="51073" y="12555"/>
                  </a:lnTo>
                  <a:cubicBezTo>
                    <a:pt x="54897" y="12555"/>
                    <a:pt x="57978" y="9730"/>
                    <a:pt x="57978" y="6277"/>
                  </a:cubicBezTo>
                  <a:cubicBezTo>
                    <a:pt x="57978" y="2825"/>
                    <a:pt x="54897" y="0"/>
                    <a:pt x="51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764845" y="3241185"/>
              <a:ext cx="282013" cy="511962"/>
            </a:xfrm>
            <a:custGeom>
              <a:avLst/>
              <a:gdLst/>
              <a:ahLst/>
              <a:cxnLst/>
              <a:rect l="l" t="t" r="r" b="b"/>
              <a:pathLst>
                <a:path w="10216" h="18546" extrusionOk="0">
                  <a:moveTo>
                    <a:pt x="1" y="0"/>
                  </a:moveTo>
                  <a:lnTo>
                    <a:pt x="1" y="1798"/>
                  </a:lnTo>
                  <a:cubicBezTo>
                    <a:pt x="4651" y="1798"/>
                    <a:pt x="8389" y="5164"/>
                    <a:pt x="8389" y="9273"/>
                  </a:cubicBezTo>
                  <a:cubicBezTo>
                    <a:pt x="8389" y="13353"/>
                    <a:pt x="4623" y="16720"/>
                    <a:pt x="1" y="16720"/>
                  </a:cubicBezTo>
                  <a:lnTo>
                    <a:pt x="1" y="18546"/>
                  </a:lnTo>
                  <a:cubicBezTo>
                    <a:pt x="5622" y="18546"/>
                    <a:pt x="10215" y="14352"/>
                    <a:pt x="10215" y="9273"/>
                  </a:cubicBezTo>
                  <a:cubicBezTo>
                    <a:pt x="10215" y="4166"/>
                    <a:pt x="565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7272592" y="3241185"/>
              <a:ext cx="281985" cy="511962"/>
            </a:xfrm>
            <a:custGeom>
              <a:avLst/>
              <a:gdLst/>
              <a:ahLst/>
              <a:cxnLst/>
              <a:rect l="l" t="t" r="r" b="b"/>
              <a:pathLst>
                <a:path w="10215" h="18546" extrusionOk="0">
                  <a:moveTo>
                    <a:pt x="0" y="0"/>
                  </a:moveTo>
                  <a:lnTo>
                    <a:pt x="0" y="1798"/>
                  </a:lnTo>
                  <a:cubicBezTo>
                    <a:pt x="4651" y="1798"/>
                    <a:pt x="8389" y="5164"/>
                    <a:pt x="8389" y="9273"/>
                  </a:cubicBezTo>
                  <a:cubicBezTo>
                    <a:pt x="8389" y="13353"/>
                    <a:pt x="4622" y="16720"/>
                    <a:pt x="0" y="16720"/>
                  </a:cubicBezTo>
                  <a:lnTo>
                    <a:pt x="0" y="18546"/>
                  </a:lnTo>
                  <a:cubicBezTo>
                    <a:pt x="5649" y="18546"/>
                    <a:pt x="10215" y="14352"/>
                    <a:pt x="10215" y="9273"/>
                  </a:cubicBezTo>
                  <a:cubicBezTo>
                    <a:pt x="10215" y="4166"/>
                    <a:pt x="564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7620719" y="3433344"/>
              <a:ext cx="296947" cy="124499"/>
            </a:xfrm>
            <a:custGeom>
              <a:avLst/>
              <a:gdLst/>
              <a:ahLst/>
              <a:cxnLst/>
              <a:rect l="l" t="t" r="r" b="b"/>
              <a:pathLst>
                <a:path w="10757" h="4510" extrusionOk="0">
                  <a:moveTo>
                    <a:pt x="5393" y="1"/>
                  </a:moveTo>
                  <a:cubicBezTo>
                    <a:pt x="2397" y="1"/>
                    <a:pt x="0" y="1028"/>
                    <a:pt x="0" y="2255"/>
                  </a:cubicBezTo>
                  <a:cubicBezTo>
                    <a:pt x="0" y="3510"/>
                    <a:pt x="2397" y="4509"/>
                    <a:pt x="5393" y="4509"/>
                  </a:cubicBezTo>
                  <a:cubicBezTo>
                    <a:pt x="8360" y="4509"/>
                    <a:pt x="10757" y="3510"/>
                    <a:pt x="10757" y="2255"/>
                  </a:cubicBezTo>
                  <a:cubicBezTo>
                    <a:pt x="10757" y="1028"/>
                    <a:pt x="8360" y="1"/>
                    <a:pt x="5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247389" y="1647024"/>
              <a:ext cx="675025" cy="1340554"/>
            </a:xfrm>
            <a:custGeom>
              <a:avLst/>
              <a:gdLst/>
              <a:ahLst/>
              <a:cxnLst/>
              <a:rect l="l" t="t" r="r" b="b"/>
              <a:pathLst>
                <a:path w="24453" h="48562" extrusionOk="0">
                  <a:moveTo>
                    <a:pt x="0" y="0"/>
                  </a:moveTo>
                  <a:lnTo>
                    <a:pt x="0" y="5735"/>
                  </a:lnTo>
                  <a:lnTo>
                    <a:pt x="0" y="10728"/>
                  </a:lnTo>
                  <a:cubicBezTo>
                    <a:pt x="0" y="17176"/>
                    <a:pt x="3852" y="22683"/>
                    <a:pt x="9045" y="24281"/>
                  </a:cubicBezTo>
                  <a:cubicBezTo>
                    <a:pt x="3852" y="25879"/>
                    <a:pt x="0" y="31385"/>
                    <a:pt x="0" y="37834"/>
                  </a:cubicBezTo>
                  <a:lnTo>
                    <a:pt x="0" y="42827"/>
                  </a:lnTo>
                  <a:lnTo>
                    <a:pt x="0" y="48562"/>
                  </a:lnTo>
                  <a:lnTo>
                    <a:pt x="24452" y="48562"/>
                  </a:lnTo>
                  <a:lnTo>
                    <a:pt x="24452" y="42827"/>
                  </a:lnTo>
                  <a:lnTo>
                    <a:pt x="24452" y="37834"/>
                  </a:lnTo>
                  <a:cubicBezTo>
                    <a:pt x="24452" y="31385"/>
                    <a:pt x="20629" y="25879"/>
                    <a:pt x="15407" y="24281"/>
                  </a:cubicBezTo>
                  <a:cubicBezTo>
                    <a:pt x="20629" y="22683"/>
                    <a:pt x="24452" y="17176"/>
                    <a:pt x="24452" y="10728"/>
                  </a:cubicBezTo>
                  <a:lnTo>
                    <a:pt x="24452" y="5735"/>
                  </a:lnTo>
                  <a:lnTo>
                    <a:pt x="24452" y="0"/>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341108" y="1921887"/>
              <a:ext cx="489133" cy="951489"/>
            </a:xfrm>
            <a:custGeom>
              <a:avLst/>
              <a:gdLst/>
              <a:ahLst/>
              <a:cxnLst/>
              <a:rect l="l" t="t" r="r" b="b"/>
              <a:pathLst>
                <a:path w="17719" h="34468" extrusionOk="0">
                  <a:moveTo>
                    <a:pt x="1341" y="1"/>
                  </a:moveTo>
                  <a:cubicBezTo>
                    <a:pt x="628" y="1"/>
                    <a:pt x="343" y="486"/>
                    <a:pt x="0" y="942"/>
                  </a:cubicBezTo>
                  <a:lnTo>
                    <a:pt x="0" y="3139"/>
                  </a:lnTo>
                  <a:cubicBezTo>
                    <a:pt x="0" y="8475"/>
                    <a:pt x="2825" y="13011"/>
                    <a:pt x="6591" y="14352"/>
                  </a:cubicBezTo>
                  <a:cubicBezTo>
                    <a:pt x="2825" y="15693"/>
                    <a:pt x="0" y="20259"/>
                    <a:pt x="0" y="25594"/>
                  </a:cubicBezTo>
                  <a:lnTo>
                    <a:pt x="0" y="29731"/>
                  </a:lnTo>
                  <a:lnTo>
                    <a:pt x="0" y="34468"/>
                  </a:lnTo>
                  <a:lnTo>
                    <a:pt x="17719" y="34468"/>
                  </a:lnTo>
                  <a:lnTo>
                    <a:pt x="17719" y="29731"/>
                  </a:lnTo>
                  <a:lnTo>
                    <a:pt x="17719" y="25594"/>
                  </a:lnTo>
                  <a:cubicBezTo>
                    <a:pt x="17719" y="20259"/>
                    <a:pt x="14894" y="15722"/>
                    <a:pt x="11128" y="14352"/>
                  </a:cubicBezTo>
                  <a:cubicBezTo>
                    <a:pt x="14894" y="13011"/>
                    <a:pt x="17719" y="8475"/>
                    <a:pt x="17719" y="3139"/>
                  </a:cubicBezTo>
                  <a:lnTo>
                    <a:pt x="17719" y="942"/>
                  </a:lnTo>
                  <a:cubicBezTo>
                    <a:pt x="17377" y="514"/>
                    <a:pt x="17034" y="1"/>
                    <a:pt x="16321" y="1"/>
                  </a:cubicBezTo>
                  <a:cubicBezTo>
                    <a:pt x="15094" y="1"/>
                    <a:pt x="15094" y="372"/>
                    <a:pt x="13839" y="372"/>
                  </a:cubicBezTo>
                  <a:cubicBezTo>
                    <a:pt x="12583" y="372"/>
                    <a:pt x="12583" y="1"/>
                    <a:pt x="11328" y="1"/>
                  </a:cubicBezTo>
                  <a:cubicBezTo>
                    <a:pt x="10101" y="1"/>
                    <a:pt x="10101" y="372"/>
                    <a:pt x="8845" y="372"/>
                  </a:cubicBezTo>
                  <a:cubicBezTo>
                    <a:pt x="7590" y="372"/>
                    <a:pt x="7590" y="1"/>
                    <a:pt x="6335" y="1"/>
                  </a:cubicBezTo>
                  <a:cubicBezTo>
                    <a:pt x="5108" y="1"/>
                    <a:pt x="5108" y="372"/>
                    <a:pt x="3852" y="372"/>
                  </a:cubicBezTo>
                  <a:cubicBezTo>
                    <a:pt x="2597" y="372"/>
                    <a:pt x="2597" y="1"/>
                    <a:pt x="1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383647" y="1983336"/>
              <a:ext cx="15762" cy="15762"/>
            </a:xfrm>
            <a:custGeom>
              <a:avLst/>
              <a:gdLst/>
              <a:ahLst/>
              <a:cxnLst/>
              <a:rect l="l" t="t" r="r" b="b"/>
              <a:pathLst>
                <a:path w="571" h="571" extrusionOk="0">
                  <a:moveTo>
                    <a:pt x="285" y="0"/>
                  </a:moveTo>
                  <a:cubicBezTo>
                    <a:pt x="143" y="0"/>
                    <a:pt x="0" y="114"/>
                    <a:pt x="0" y="286"/>
                  </a:cubicBezTo>
                  <a:cubicBezTo>
                    <a:pt x="0" y="428"/>
                    <a:pt x="143" y="571"/>
                    <a:pt x="285" y="571"/>
                  </a:cubicBezTo>
                  <a:cubicBezTo>
                    <a:pt x="428" y="571"/>
                    <a:pt x="571" y="485"/>
                    <a:pt x="571" y="286"/>
                  </a:cubicBezTo>
                  <a:cubicBezTo>
                    <a:pt x="571" y="114"/>
                    <a:pt x="428" y="0"/>
                    <a:pt x="285"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406476" y="2081775"/>
              <a:ext cx="33899" cy="33899"/>
            </a:xfrm>
            <a:custGeom>
              <a:avLst/>
              <a:gdLst/>
              <a:ahLst/>
              <a:cxnLst/>
              <a:rect l="l" t="t" r="r" b="b"/>
              <a:pathLst>
                <a:path w="1228" h="1228" extrusionOk="0">
                  <a:moveTo>
                    <a:pt x="628" y="1"/>
                  </a:moveTo>
                  <a:cubicBezTo>
                    <a:pt x="286" y="1"/>
                    <a:pt x="1" y="286"/>
                    <a:pt x="1" y="628"/>
                  </a:cubicBezTo>
                  <a:cubicBezTo>
                    <a:pt x="1" y="942"/>
                    <a:pt x="286" y="1228"/>
                    <a:pt x="628" y="1228"/>
                  </a:cubicBezTo>
                  <a:cubicBezTo>
                    <a:pt x="942" y="1228"/>
                    <a:pt x="1227" y="942"/>
                    <a:pt x="1227" y="628"/>
                  </a:cubicBezTo>
                  <a:cubicBezTo>
                    <a:pt x="1227" y="286"/>
                    <a:pt x="942" y="1"/>
                    <a:pt x="6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460030" y="2025848"/>
              <a:ext cx="23657" cy="23657"/>
            </a:xfrm>
            <a:custGeom>
              <a:avLst/>
              <a:gdLst/>
              <a:ahLst/>
              <a:cxnLst/>
              <a:rect l="l" t="t" r="r" b="b"/>
              <a:pathLst>
                <a:path w="857" h="857" extrusionOk="0">
                  <a:moveTo>
                    <a:pt x="429" y="1"/>
                  </a:moveTo>
                  <a:cubicBezTo>
                    <a:pt x="172" y="1"/>
                    <a:pt x="1" y="229"/>
                    <a:pt x="1" y="429"/>
                  </a:cubicBezTo>
                  <a:cubicBezTo>
                    <a:pt x="1" y="686"/>
                    <a:pt x="229" y="857"/>
                    <a:pt x="429" y="857"/>
                  </a:cubicBezTo>
                  <a:cubicBezTo>
                    <a:pt x="686" y="857"/>
                    <a:pt x="857" y="657"/>
                    <a:pt x="857" y="429"/>
                  </a:cubicBezTo>
                  <a:cubicBezTo>
                    <a:pt x="857" y="172"/>
                    <a:pt x="686"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7541161" y="1959706"/>
              <a:ext cx="15790" cy="15762"/>
            </a:xfrm>
            <a:custGeom>
              <a:avLst/>
              <a:gdLst/>
              <a:ahLst/>
              <a:cxnLst/>
              <a:rect l="l" t="t" r="r" b="b"/>
              <a:pathLst>
                <a:path w="572" h="571" extrusionOk="0">
                  <a:moveTo>
                    <a:pt x="286" y="0"/>
                  </a:moveTo>
                  <a:cubicBezTo>
                    <a:pt x="143" y="0"/>
                    <a:pt x="1" y="143"/>
                    <a:pt x="1" y="286"/>
                  </a:cubicBezTo>
                  <a:cubicBezTo>
                    <a:pt x="1" y="428"/>
                    <a:pt x="86" y="571"/>
                    <a:pt x="286" y="571"/>
                  </a:cubicBezTo>
                  <a:cubicBezTo>
                    <a:pt x="429" y="571"/>
                    <a:pt x="571" y="485"/>
                    <a:pt x="571" y="286"/>
                  </a:cubicBezTo>
                  <a:cubicBezTo>
                    <a:pt x="571" y="114"/>
                    <a:pt x="457" y="0"/>
                    <a:pt x="28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7565592" y="2058145"/>
              <a:ext cx="33098" cy="33899"/>
            </a:xfrm>
            <a:custGeom>
              <a:avLst/>
              <a:gdLst/>
              <a:ahLst/>
              <a:cxnLst/>
              <a:rect l="l" t="t" r="r" b="b"/>
              <a:pathLst>
                <a:path w="1199" h="1228" extrusionOk="0">
                  <a:moveTo>
                    <a:pt x="599" y="1"/>
                  </a:moveTo>
                  <a:cubicBezTo>
                    <a:pt x="285" y="1"/>
                    <a:pt x="0" y="258"/>
                    <a:pt x="0" y="629"/>
                  </a:cubicBezTo>
                  <a:cubicBezTo>
                    <a:pt x="0" y="942"/>
                    <a:pt x="228" y="1228"/>
                    <a:pt x="599" y="1228"/>
                  </a:cubicBezTo>
                  <a:cubicBezTo>
                    <a:pt x="913" y="1228"/>
                    <a:pt x="1198" y="971"/>
                    <a:pt x="1198" y="629"/>
                  </a:cubicBezTo>
                  <a:cubicBezTo>
                    <a:pt x="1198" y="286"/>
                    <a:pt x="913"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7618345" y="2002245"/>
              <a:ext cx="23657" cy="23630"/>
            </a:xfrm>
            <a:custGeom>
              <a:avLst/>
              <a:gdLst/>
              <a:ahLst/>
              <a:cxnLst/>
              <a:rect l="l" t="t" r="r" b="b"/>
              <a:pathLst>
                <a:path w="857" h="856" extrusionOk="0">
                  <a:moveTo>
                    <a:pt x="429" y="0"/>
                  </a:moveTo>
                  <a:cubicBezTo>
                    <a:pt x="172" y="0"/>
                    <a:pt x="1" y="228"/>
                    <a:pt x="1" y="428"/>
                  </a:cubicBezTo>
                  <a:cubicBezTo>
                    <a:pt x="1" y="685"/>
                    <a:pt x="229" y="856"/>
                    <a:pt x="429" y="856"/>
                  </a:cubicBezTo>
                  <a:cubicBezTo>
                    <a:pt x="686" y="856"/>
                    <a:pt x="857" y="656"/>
                    <a:pt x="857" y="428"/>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7510437" y="2132872"/>
              <a:ext cx="15790" cy="15873"/>
            </a:xfrm>
            <a:custGeom>
              <a:avLst/>
              <a:gdLst/>
              <a:ahLst/>
              <a:cxnLst/>
              <a:rect l="l" t="t" r="r" b="b"/>
              <a:pathLst>
                <a:path w="572" h="575" extrusionOk="0">
                  <a:moveTo>
                    <a:pt x="323" y="1"/>
                  </a:moveTo>
                  <a:cubicBezTo>
                    <a:pt x="311" y="1"/>
                    <a:pt x="298" y="2"/>
                    <a:pt x="286" y="4"/>
                  </a:cubicBezTo>
                  <a:cubicBezTo>
                    <a:pt x="143" y="4"/>
                    <a:pt x="1" y="118"/>
                    <a:pt x="1" y="290"/>
                  </a:cubicBezTo>
                  <a:cubicBezTo>
                    <a:pt x="1" y="432"/>
                    <a:pt x="115" y="575"/>
                    <a:pt x="286" y="575"/>
                  </a:cubicBezTo>
                  <a:cubicBezTo>
                    <a:pt x="429" y="575"/>
                    <a:pt x="571" y="489"/>
                    <a:pt x="571" y="290"/>
                  </a:cubicBezTo>
                  <a:cubicBezTo>
                    <a:pt x="571" y="133"/>
                    <a:pt x="452" y="1"/>
                    <a:pt x="323"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7534867" y="2231422"/>
              <a:ext cx="33098" cy="33899"/>
            </a:xfrm>
            <a:custGeom>
              <a:avLst/>
              <a:gdLst/>
              <a:ahLst/>
              <a:cxnLst/>
              <a:rect l="l" t="t" r="r" b="b"/>
              <a:pathLst>
                <a:path w="1199" h="1228" extrusionOk="0">
                  <a:moveTo>
                    <a:pt x="599" y="1"/>
                  </a:moveTo>
                  <a:cubicBezTo>
                    <a:pt x="286" y="1"/>
                    <a:pt x="0" y="258"/>
                    <a:pt x="0" y="629"/>
                  </a:cubicBezTo>
                  <a:cubicBezTo>
                    <a:pt x="0" y="942"/>
                    <a:pt x="257" y="1228"/>
                    <a:pt x="599" y="1228"/>
                  </a:cubicBezTo>
                  <a:cubicBezTo>
                    <a:pt x="942" y="1228"/>
                    <a:pt x="1199" y="971"/>
                    <a:pt x="1199" y="629"/>
                  </a:cubicBezTo>
                  <a:cubicBezTo>
                    <a:pt x="1199" y="258"/>
                    <a:pt x="942"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7586848" y="2174721"/>
              <a:ext cx="23657" cy="23657"/>
            </a:xfrm>
            <a:custGeom>
              <a:avLst/>
              <a:gdLst/>
              <a:ahLst/>
              <a:cxnLst/>
              <a:rect l="l" t="t" r="r" b="b"/>
              <a:pathLst>
                <a:path w="857" h="857" extrusionOk="0">
                  <a:moveTo>
                    <a:pt x="428" y="1"/>
                  </a:moveTo>
                  <a:cubicBezTo>
                    <a:pt x="172" y="1"/>
                    <a:pt x="0" y="200"/>
                    <a:pt x="0" y="429"/>
                  </a:cubicBezTo>
                  <a:cubicBezTo>
                    <a:pt x="0" y="685"/>
                    <a:pt x="229" y="857"/>
                    <a:pt x="428" y="857"/>
                  </a:cubicBezTo>
                  <a:cubicBezTo>
                    <a:pt x="685" y="857"/>
                    <a:pt x="856" y="628"/>
                    <a:pt x="856" y="429"/>
                  </a:cubicBezTo>
                  <a:cubicBezTo>
                    <a:pt x="856" y="200"/>
                    <a:pt x="685" y="29"/>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7735721" y="1999181"/>
              <a:ext cx="18909" cy="17170"/>
            </a:xfrm>
            <a:custGeom>
              <a:avLst/>
              <a:gdLst/>
              <a:ahLst/>
              <a:cxnLst/>
              <a:rect l="l" t="t" r="r" b="b"/>
              <a:pathLst>
                <a:path w="685" h="622" extrusionOk="0">
                  <a:moveTo>
                    <a:pt x="320" y="0"/>
                  </a:moveTo>
                  <a:cubicBezTo>
                    <a:pt x="236" y="0"/>
                    <a:pt x="159" y="36"/>
                    <a:pt x="114" y="111"/>
                  </a:cubicBezTo>
                  <a:cubicBezTo>
                    <a:pt x="0" y="254"/>
                    <a:pt x="0" y="425"/>
                    <a:pt x="143" y="539"/>
                  </a:cubicBezTo>
                  <a:cubicBezTo>
                    <a:pt x="210" y="593"/>
                    <a:pt x="284" y="621"/>
                    <a:pt x="355" y="621"/>
                  </a:cubicBezTo>
                  <a:cubicBezTo>
                    <a:pt x="434" y="621"/>
                    <a:pt x="510" y="586"/>
                    <a:pt x="571" y="510"/>
                  </a:cubicBezTo>
                  <a:cubicBezTo>
                    <a:pt x="685" y="368"/>
                    <a:pt x="685" y="197"/>
                    <a:pt x="542" y="82"/>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7682941" y="2094832"/>
              <a:ext cx="37046" cy="33512"/>
            </a:xfrm>
            <a:custGeom>
              <a:avLst/>
              <a:gdLst/>
              <a:ahLst/>
              <a:cxnLst/>
              <a:rect l="l" t="t" r="r" b="b"/>
              <a:pathLst>
                <a:path w="1342" h="1214" extrusionOk="0">
                  <a:moveTo>
                    <a:pt x="658" y="1"/>
                  </a:moveTo>
                  <a:cubicBezTo>
                    <a:pt x="491" y="1"/>
                    <a:pt x="324" y="73"/>
                    <a:pt x="200" y="213"/>
                  </a:cubicBezTo>
                  <a:cubicBezTo>
                    <a:pt x="0" y="469"/>
                    <a:pt x="29" y="869"/>
                    <a:pt x="286" y="1069"/>
                  </a:cubicBezTo>
                  <a:cubicBezTo>
                    <a:pt x="386" y="1169"/>
                    <a:pt x="519" y="1214"/>
                    <a:pt x="656" y="1214"/>
                  </a:cubicBezTo>
                  <a:cubicBezTo>
                    <a:pt x="831" y="1214"/>
                    <a:pt x="1013" y="1140"/>
                    <a:pt x="1142" y="1011"/>
                  </a:cubicBezTo>
                  <a:cubicBezTo>
                    <a:pt x="1341" y="726"/>
                    <a:pt x="1341" y="355"/>
                    <a:pt x="1056" y="155"/>
                  </a:cubicBezTo>
                  <a:cubicBezTo>
                    <a:pt x="939" y="51"/>
                    <a:pt x="798" y="1"/>
                    <a:pt x="65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7764845" y="2083790"/>
              <a:ext cx="26032" cy="23243"/>
            </a:xfrm>
            <a:custGeom>
              <a:avLst/>
              <a:gdLst/>
              <a:ahLst/>
              <a:cxnLst/>
              <a:rect l="l" t="t" r="r" b="b"/>
              <a:pathLst>
                <a:path w="943" h="842" extrusionOk="0">
                  <a:moveTo>
                    <a:pt x="522" y="1"/>
                  </a:moveTo>
                  <a:cubicBezTo>
                    <a:pt x="403" y="1"/>
                    <a:pt x="280" y="61"/>
                    <a:pt x="200" y="156"/>
                  </a:cubicBezTo>
                  <a:cubicBezTo>
                    <a:pt x="1" y="299"/>
                    <a:pt x="58" y="584"/>
                    <a:pt x="229" y="727"/>
                  </a:cubicBezTo>
                  <a:cubicBezTo>
                    <a:pt x="294" y="805"/>
                    <a:pt x="390" y="842"/>
                    <a:pt x="488" y="842"/>
                  </a:cubicBezTo>
                  <a:cubicBezTo>
                    <a:pt x="603" y="842"/>
                    <a:pt x="722" y="791"/>
                    <a:pt x="800" y="698"/>
                  </a:cubicBezTo>
                  <a:cubicBezTo>
                    <a:pt x="942" y="555"/>
                    <a:pt x="942" y="270"/>
                    <a:pt x="771" y="127"/>
                  </a:cubicBezTo>
                  <a:cubicBezTo>
                    <a:pt x="708" y="39"/>
                    <a:pt x="616" y="1"/>
                    <a:pt x="52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7659311" y="2230732"/>
              <a:ext cx="18136" cy="17170"/>
            </a:xfrm>
            <a:custGeom>
              <a:avLst/>
              <a:gdLst/>
              <a:ahLst/>
              <a:cxnLst/>
              <a:rect l="l" t="t" r="r" b="b"/>
              <a:pathLst>
                <a:path w="657" h="622" extrusionOk="0">
                  <a:moveTo>
                    <a:pt x="302" y="1"/>
                  </a:moveTo>
                  <a:cubicBezTo>
                    <a:pt x="222" y="1"/>
                    <a:pt x="146" y="36"/>
                    <a:pt x="86" y="111"/>
                  </a:cubicBezTo>
                  <a:cubicBezTo>
                    <a:pt x="0" y="254"/>
                    <a:pt x="0" y="425"/>
                    <a:pt x="143" y="539"/>
                  </a:cubicBezTo>
                  <a:cubicBezTo>
                    <a:pt x="210" y="593"/>
                    <a:pt x="284" y="622"/>
                    <a:pt x="355" y="622"/>
                  </a:cubicBezTo>
                  <a:cubicBezTo>
                    <a:pt x="435" y="622"/>
                    <a:pt x="511" y="586"/>
                    <a:pt x="571" y="511"/>
                  </a:cubicBezTo>
                  <a:cubicBezTo>
                    <a:pt x="657" y="397"/>
                    <a:pt x="657" y="226"/>
                    <a:pt x="514" y="83"/>
                  </a:cubicBezTo>
                  <a:cubicBezTo>
                    <a:pt x="447" y="29"/>
                    <a:pt x="373" y="1"/>
                    <a:pt x="30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7773513" y="2629182"/>
              <a:ext cx="15790" cy="15790"/>
            </a:xfrm>
            <a:custGeom>
              <a:avLst/>
              <a:gdLst/>
              <a:ahLst/>
              <a:cxnLst/>
              <a:rect l="l" t="t" r="r" b="b"/>
              <a:pathLst>
                <a:path w="572" h="572" extrusionOk="0">
                  <a:moveTo>
                    <a:pt x="286" y="1"/>
                  </a:moveTo>
                  <a:cubicBezTo>
                    <a:pt x="115" y="1"/>
                    <a:pt x="1" y="143"/>
                    <a:pt x="1" y="286"/>
                  </a:cubicBezTo>
                  <a:cubicBezTo>
                    <a:pt x="1" y="457"/>
                    <a:pt x="115" y="571"/>
                    <a:pt x="286" y="571"/>
                  </a:cubicBezTo>
                  <a:cubicBezTo>
                    <a:pt x="429" y="571"/>
                    <a:pt x="571" y="457"/>
                    <a:pt x="571" y="286"/>
                  </a:cubicBezTo>
                  <a:cubicBezTo>
                    <a:pt x="571" y="143"/>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7731774" y="2513407"/>
              <a:ext cx="33899" cy="33098"/>
            </a:xfrm>
            <a:custGeom>
              <a:avLst/>
              <a:gdLst/>
              <a:ahLst/>
              <a:cxnLst/>
              <a:rect l="l" t="t" r="r" b="b"/>
              <a:pathLst>
                <a:path w="1228" h="1199" extrusionOk="0">
                  <a:moveTo>
                    <a:pt x="600" y="0"/>
                  </a:moveTo>
                  <a:cubicBezTo>
                    <a:pt x="286" y="0"/>
                    <a:pt x="0" y="257"/>
                    <a:pt x="0" y="600"/>
                  </a:cubicBezTo>
                  <a:cubicBezTo>
                    <a:pt x="0" y="970"/>
                    <a:pt x="257" y="1199"/>
                    <a:pt x="600" y="1199"/>
                  </a:cubicBezTo>
                  <a:cubicBezTo>
                    <a:pt x="942" y="1199"/>
                    <a:pt x="1227" y="970"/>
                    <a:pt x="1227" y="600"/>
                  </a:cubicBezTo>
                  <a:cubicBezTo>
                    <a:pt x="1227"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688462" y="2579576"/>
              <a:ext cx="23657" cy="23657"/>
            </a:xfrm>
            <a:custGeom>
              <a:avLst/>
              <a:gdLst/>
              <a:ahLst/>
              <a:cxnLst/>
              <a:rect l="l" t="t" r="r" b="b"/>
              <a:pathLst>
                <a:path w="857" h="857" extrusionOk="0">
                  <a:moveTo>
                    <a:pt x="428" y="0"/>
                  </a:moveTo>
                  <a:cubicBezTo>
                    <a:pt x="171" y="0"/>
                    <a:pt x="0" y="200"/>
                    <a:pt x="0" y="428"/>
                  </a:cubicBezTo>
                  <a:cubicBezTo>
                    <a:pt x="0" y="656"/>
                    <a:pt x="171" y="856"/>
                    <a:pt x="428" y="856"/>
                  </a:cubicBezTo>
                  <a:cubicBezTo>
                    <a:pt x="685" y="856"/>
                    <a:pt x="856" y="628"/>
                    <a:pt x="856" y="428"/>
                  </a:cubicBezTo>
                  <a:cubicBezTo>
                    <a:pt x="856" y="171"/>
                    <a:pt x="656" y="0"/>
                    <a:pt x="428"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7615998" y="2652812"/>
              <a:ext cx="14990" cy="15790"/>
            </a:xfrm>
            <a:custGeom>
              <a:avLst/>
              <a:gdLst/>
              <a:ahLst/>
              <a:cxnLst/>
              <a:rect l="l" t="t" r="r" b="b"/>
              <a:pathLst>
                <a:path w="543" h="572" extrusionOk="0">
                  <a:moveTo>
                    <a:pt x="285" y="1"/>
                  </a:moveTo>
                  <a:cubicBezTo>
                    <a:pt x="143" y="1"/>
                    <a:pt x="0" y="115"/>
                    <a:pt x="0" y="286"/>
                  </a:cubicBezTo>
                  <a:cubicBezTo>
                    <a:pt x="0" y="486"/>
                    <a:pt x="143" y="571"/>
                    <a:pt x="285" y="571"/>
                  </a:cubicBezTo>
                  <a:cubicBezTo>
                    <a:pt x="400" y="571"/>
                    <a:pt x="542" y="486"/>
                    <a:pt x="542" y="286"/>
                  </a:cubicBezTo>
                  <a:cubicBezTo>
                    <a:pt x="542" y="143"/>
                    <a:pt x="400"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573459" y="2537037"/>
              <a:ext cx="33098" cy="33098"/>
            </a:xfrm>
            <a:custGeom>
              <a:avLst/>
              <a:gdLst/>
              <a:ahLst/>
              <a:cxnLst/>
              <a:rect l="l" t="t" r="r" b="b"/>
              <a:pathLst>
                <a:path w="1199" h="1199" extrusionOk="0">
                  <a:moveTo>
                    <a:pt x="600" y="0"/>
                  </a:moveTo>
                  <a:cubicBezTo>
                    <a:pt x="286" y="0"/>
                    <a:pt x="0" y="257"/>
                    <a:pt x="0" y="600"/>
                  </a:cubicBezTo>
                  <a:cubicBezTo>
                    <a:pt x="0" y="970"/>
                    <a:pt x="286" y="1199"/>
                    <a:pt x="600" y="1199"/>
                  </a:cubicBezTo>
                  <a:cubicBezTo>
                    <a:pt x="913" y="1199"/>
                    <a:pt x="1199" y="913"/>
                    <a:pt x="1199" y="600"/>
                  </a:cubicBezTo>
                  <a:cubicBezTo>
                    <a:pt x="1199"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7530920" y="2603206"/>
              <a:ext cx="23657" cy="22940"/>
            </a:xfrm>
            <a:custGeom>
              <a:avLst/>
              <a:gdLst/>
              <a:ahLst/>
              <a:cxnLst/>
              <a:rect l="l" t="t" r="r" b="b"/>
              <a:pathLst>
                <a:path w="857" h="831" extrusionOk="0">
                  <a:moveTo>
                    <a:pt x="429" y="0"/>
                  </a:moveTo>
                  <a:cubicBezTo>
                    <a:pt x="172" y="0"/>
                    <a:pt x="1" y="200"/>
                    <a:pt x="1" y="400"/>
                  </a:cubicBezTo>
                  <a:cubicBezTo>
                    <a:pt x="1" y="640"/>
                    <a:pt x="151" y="830"/>
                    <a:pt x="380" y="830"/>
                  </a:cubicBezTo>
                  <a:cubicBezTo>
                    <a:pt x="396" y="830"/>
                    <a:pt x="412" y="829"/>
                    <a:pt x="429" y="827"/>
                  </a:cubicBezTo>
                  <a:cubicBezTo>
                    <a:pt x="685" y="827"/>
                    <a:pt x="857" y="656"/>
                    <a:pt x="857" y="400"/>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565592" y="2750479"/>
              <a:ext cx="15762" cy="15790"/>
            </a:xfrm>
            <a:custGeom>
              <a:avLst/>
              <a:gdLst/>
              <a:ahLst/>
              <a:cxnLst/>
              <a:rect l="l" t="t" r="r" b="b"/>
              <a:pathLst>
                <a:path w="571" h="572" extrusionOk="0">
                  <a:moveTo>
                    <a:pt x="285" y="1"/>
                  </a:moveTo>
                  <a:cubicBezTo>
                    <a:pt x="143" y="1"/>
                    <a:pt x="0" y="115"/>
                    <a:pt x="0" y="286"/>
                  </a:cubicBezTo>
                  <a:cubicBezTo>
                    <a:pt x="0" y="429"/>
                    <a:pt x="143" y="571"/>
                    <a:pt x="285" y="571"/>
                  </a:cubicBezTo>
                  <a:cubicBezTo>
                    <a:pt x="428" y="571"/>
                    <a:pt x="571" y="457"/>
                    <a:pt x="571" y="286"/>
                  </a:cubicBezTo>
                  <a:cubicBezTo>
                    <a:pt x="571" y="143"/>
                    <a:pt x="457"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7645922" y="2479536"/>
              <a:ext cx="15762" cy="15900"/>
            </a:xfrm>
            <a:custGeom>
              <a:avLst/>
              <a:gdLst/>
              <a:ahLst/>
              <a:cxnLst/>
              <a:rect l="l" t="t" r="r" b="b"/>
              <a:pathLst>
                <a:path w="571" h="576" extrusionOk="0">
                  <a:moveTo>
                    <a:pt x="286" y="1"/>
                  </a:moveTo>
                  <a:cubicBezTo>
                    <a:pt x="143" y="1"/>
                    <a:pt x="0" y="115"/>
                    <a:pt x="0" y="286"/>
                  </a:cubicBezTo>
                  <a:cubicBezTo>
                    <a:pt x="0" y="465"/>
                    <a:pt x="115" y="575"/>
                    <a:pt x="242" y="575"/>
                  </a:cubicBezTo>
                  <a:cubicBezTo>
                    <a:pt x="257" y="575"/>
                    <a:pt x="271" y="574"/>
                    <a:pt x="286" y="571"/>
                  </a:cubicBezTo>
                  <a:cubicBezTo>
                    <a:pt x="428" y="571"/>
                    <a:pt x="571" y="428"/>
                    <a:pt x="571" y="286"/>
                  </a:cubicBezTo>
                  <a:cubicBezTo>
                    <a:pt x="571" y="143"/>
                    <a:pt x="485"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7604956" y="2363760"/>
              <a:ext cx="33126" cy="33098"/>
            </a:xfrm>
            <a:custGeom>
              <a:avLst/>
              <a:gdLst/>
              <a:ahLst/>
              <a:cxnLst/>
              <a:rect l="l" t="t" r="r" b="b"/>
              <a:pathLst>
                <a:path w="1200" h="1199" extrusionOk="0">
                  <a:moveTo>
                    <a:pt x="600" y="0"/>
                  </a:moveTo>
                  <a:cubicBezTo>
                    <a:pt x="286" y="0"/>
                    <a:pt x="1" y="257"/>
                    <a:pt x="1" y="599"/>
                  </a:cubicBezTo>
                  <a:cubicBezTo>
                    <a:pt x="1" y="970"/>
                    <a:pt x="257" y="1199"/>
                    <a:pt x="600" y="1199"/>
                  </a:cubicBezTo>
                  <a:cubicBezTo>
                    <a:pt x="914" y="1199"/>
                    <a:pt x="1199" y="970"/>
                    <a:pt x="1199" y="599"/>
                  </a:cubicBezTo>
                  <a:cubicBezTo>
                    <a:pt x="1199" y="286"/>
                    <a:pt x="971"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561644" y="2430702"/>
              <a:ext cx="23657" cy="23657"/>
            </a:xfrm>
            <a:custGeom>
              <a:avLst/>
              <a:gdLst/>
              <a:ahLst/>
              <a:cxnLst/>
              <a:rect l="l" t="t" r="r" b="b"/>
              <a:pathLst>
                <a:path w="857" h="857" extrusionOk="0">
                  <a:moveTo>
                    <a:pt x="428" y="1"/>
                  </a:moveTo>
                  <a:cubicBezTo>
                    <a:pt x="172" y="1"/>
                    <a:pt x="0" y="200"/>
                    <a:pt x="0" y="428"/>
                  </a:cubicBezTo>
                  <a:cubicBezTo>
                    <a:pt x="0" y="628"/>
                    <a:pt x="172" y="828"/>
                    <a:pt x="428" y="856"/>
                  </a:cubicBezTo>
                  <a:cubicBezTo>
                    <a:pt x="685" y="856"/>
                    <a:pt x="856" y="657"/>
                    <a:pt x="856" y="428"/>
                  </a:cubicBezTo>
                  <a:cubicBezTo>
                    <a:pt x="856" y="172"/>
                    <a:pt x="628"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7417519" y="2612619"/>
              <a:ext cx="18909" cy="16618"/>
            </a:xfrm>
            <a:custGeom>
              <a:avLst/>
              <a:gdLst/>
              <a:ahLst/>
              <a:cxnLst/>
              <a:rect l="l" t="t" r="r" b="b"/>
              <a:pathLst>
                <a:path w="685" h="602" extrusionOk="0">
                  <a:moveTo>
                    <a:pt x="346" y="0"/>
                  </a:moveTo>
                  <a:cubicBezTo>
                    <a:pt x="261" y="0"/>
                    <a:pt x="178" y="35"/>
                    <a:pt x="114" y="116"/>
                  </a:cubicBezTo>
                  <a:cubicBezTo>
                    <a:pt x="0" y="258"/>
                    <a:pt x="0" y="429"/>
                    <a:pt x="143" y="544"/>
                  </a:cubicBezTo>
                  <a:cubicBezTo>
                    <a:pt x="205" y="581"/>
                    <a:pt x="278" y="602"/>
                    <a:pt x="348" y="602"/>
                  </a:cubicBezTo>
                  <a:cubicBezTo>
                    <a:pt x="438" y="602"/>
                    <a:pt x="522" y="567"/>
                    <a:pt x="571" y="486"/>
                  </a:cubicBezTo>
                  <a:cubicBezTo>
                    <a:pt x="685" y="372"/>
                    <a:pt x="685" y="173"/>
                    <a:pt x="542" y="59"/>
                  </a:cubicBezTo>
                  <a:cubicBezTo>
                    <a:pt x="480" y="21"/>
                    <a:pt x="412" y="0"/>
                    <a:pt x="34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52163" y="2500460"/>
              <a:ext cx="37046" cy="33126"/>
            </a:xfrm>
            <a:custGeom>
              <a:avLst/>
              <a:gdLst/>
              <a:ahLst/>
              <a:cxnLst/>
              <a:rect l="l" t="t" r="r" b="b"/>
              <a:pathLst>
                <a:path w="1342" h="1200" extrusionOk="0">
                  <a:moveTo>
                    <a:pt x="677" y="1"/>
                  </a:moveTo>
                  <a:cubicBezTo>
                    <a:pt x="505" y="1"/>
                    <a:pt x="337" y="73"/>
                    <a:pt x="229" y="213"/>
                  </a:cubicBezTo>
                  <a:cubicBezTo>
                    <a:pt x="0" y="498"/>
                    <a:pt x="29" y="869"/>
                    <a:pt x="286" y="1069"/>
                  </a:cubicBezTo>
                  <a:cubicBezTo>
                    <a:pt x="398" y="1156"/>
                    <a:pt x="538" y="1200"/>
                    <a:pt x="676" y="1200"/>
                  </a:cubicBezTo>
                  <a:cubicBezTo>
                    <a:pt x="854" y="1200"/>
                    <a:pt x="1029" y="1127"/>
                    <a:pt x="1142" y="983"/>
                  </a:cubicBezTo>
                  <a:cubicBezTo>
                    <a:pt x="1341" y="755"/>
                    <a:pt x="1313" y="355"/>
                    <a:pt x="1085" y="156"/>
                  </a:cubicBezTo>
                  <a:cubicBezTo>
                    <a:pt x="968" y="51"/>
                    <a:pt x="821" y="1"/>
                    <a:pt x="677"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381273" y="2521716"/>
              <a:ext cx="26032" cy="23243"/>
            </a:xfrm>
            <a:custGeom>
              <a:avLst/>
              <a:gdLst/>
              <a:ahLst/>
              <a:cxnLst/>
              <a:rect l="l" t="t" r="r" b="b"/>
              <a:pathLst>
                <a:path w="943" h="842" extrusionOk="0">
                  <a:moveTo>
                    <a:pt x="465" y="1"/>
                  </a:moveTo>
                  <a:cubicBezTo>
                    <a:pt x="346" y="1"/>
                    <a:pt x="223" y="61"/>
                    <a:pt x="143" y="156"/>
                  </a:cubicBezTo>
                  <a:cubicBezTo>
                    <a:pt x="1" y="327"/>
                    <a:pt x="29" y="584"/>
                    <a:pt x="172" y="727"/>
                  </a:cubicBezTo>
                  <a:cubicBezTo>
                    <a:pt x="237" y="805"/>
                    <a:pt x="333" y="842"/>
                    <a:pt x="431" y="842"/>
                  </a:cubicBezTo>
                  <a:cubicBezTo>
                    <a:pt x="546" y="842"/>
                    <a:pt x="665" y="791"/>
                    <a:pt x="742" y="698"/>
                  </a:cubicBezTo>
                  <a:cubicBezTo>
                    <a:pt x="942" y="555"/>
                    <a:pt x="885" y="270"/>
                    <a:pt x="714" y="127"/>
                  </a:cubicBezTo>
                  <a:cubicBezTo>
                    <a:pt x="651" y="39"/>
                    <a:pt x="559" y="1"/>
                    <a:pt x="46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494702" y="2381179"/>
              <a:ext cx="18909" cy="17170"/>
            </a:xfrm>
            <a:custGeom>
              <a:avLst/>
              <a:gdLst/>
              <a:ahLst/>
              <a:cxnLst/>
              <a:rect l="l" t="t" r="r" b="b"/>
              <a:pathLst>
                <a:path w="685" h="622" extrusionOk="0">
                  <a:moveTo>
                    <a:pt x="320" y="0"/>
                  </a:moveTo>
                  <a:cubicBezTo>
                    <a:pt x="236" y="0"/>
                    <a:pt x="159" y="36"/>
                    <a:pt x="114" y="111"/>
                  </a:cubicBezTo>
                  <a:cubicBezTo>
                    <a:pt x="0" y="225"/>
                    <a:pt x="29" y="425"/>
                    <a:pt x="143" y="539"/>
                  </a:cubicBezTo>
                  <a:cubicBezTo>
                    <a:pt x="210" y="593"/>
                    <a:pt x="284" y="621"/>
                    <a:pt x="355" y="621"/>
                  </a:cubicBezTo>
                  <a:cubicBezTo>
                    <a:pt x="434" y="621"/>
                    <a:pt x="511" y="586"/>
                    <a:pt x="571" y="511"/>
                  </a:cubicBezTo>
                  <a:cubicBezTo>
                    <a:pt x="685" y="368"/>
                    <a:pt x="685" y="197"/>
                    <a:pt x="542" y="83"/>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7476566" y="2808753"/>
              <a:ext cx="15790" cy="15790"/>
            </a:xfrm>
            <a:custGeom>
              <a:avLst/>
              <a:gdLst/>
              <a:ahLst/>
              <a:cxnLst/>
              <a:rect l="l" t="t" r="r" b="b"/>
              <a:pathLst>
                <a:path w="572" h="572" extrusionOk="0">
                  <a:moveTo>
                    <a:pt x="286" y="1"/>
                  </a:moveTo>
                  <a:cubicBezTo>
                    <a:pt x="144" y="1"/>
                    <a:pt x="1" y="87"/>
                    <a:pt x="1" y="286"/>
                  </a:cubicBezTo>
                  <a:cubicBezTo>
                    <a:pt x="1" y="429"/>
                    <a:pt x="144" y="572"/>
                    <a:pt x="286" y="572"/>
                  </a:cubicBezTo>
                  <a:cubicBezTo>
                    <a:pt x="429" y="572"/>
                    <a:pt x="572" y="429"/>
                    <a:pt x="572" y="286"/>
                  </a:cubicBezTo>
                  <a:cubicBezTo>
                    <a:pt x="572" y="144"/>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7435627" y="2692205"/>
              <a:ext cx="33098" cy="33899"/>
            </a:xfrm>
            <a:custGeom>
              <a:avLst/>
              <a:gdLst/>
              <a:ahLst/>
              <a:cxnLst/>
              <a:rect l="l" t="t" r="r" b="b"/>
              <a:pathLst>
                <a:path w="1199" h="1228" extrusionOk="0">
                  <a:moveTo>
                    <a:pt x="599" y="0"/>
                  </a:moveTo>
                  <a:cubicBezTo>
                    <a:pt x="286" y="0"/>
                    <a:pt x="0" y="257"/>
                    <a:pt x="0" y="628"/>
                  </a:cubicBezTo>
                  <a:cubicBezTo>
                    <a:pt x="0" y="942"/>
                    <a:pt x="257" y="1227"/>
                    <a:pt x="599" y="1227"/>
                  </a:cubicBezTo>
                  <a:cubicBezTo>
                    <a:pt x="913" y="1227"/>
                    <a:pt x="1199" y="970"/>
                    <a:pt x="1199" y="628"/>
                  </a:cubicBezTo>
                  <a:cubicBezTo>
                    <a:pt x="1199" y="286"/>
                    <a:pt x="970"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7392288" y="2758346"/>
              <a:ext cx="23657" cy="23657"/>
            </a:xfrm>
            <a:custGeom>
              <a:avLst/>
              <a:gdLst/>
              <a:ahLst/>
              <a:cxnLst/>
              <a:rect l="l" t="t" r="r" b="b"/>
              <a:pathLst>
                <a:path w="857" h="857" extrusionOk="0">
                  <a:moveTo>
                    <a:pt x="429" y="1"/>
                  </a:moveTo>
                  <a:cubicBezTo>
                    <a:pt x="172" y="1"/>
                    <a:pt x="1" y="201"/>
                    <a:pt x="1" y="429"/>
                  </a:cubicBezTo>
                  <a:cubicBezTo>
                    <a:pt x="1" y="657"/>
                    <a:pt x="172" y="857"/>
                    <a:pt x="429" y="857"/>
                  </a:cubicBezTo>
                  <a:cubicBezTo>
                    <a:pt x="686" y="857"/>
                    <a:pt x="857" y="657"/>
                    <a:pt x="857" y="429"/>
                  </a:cubicBezTo>
                  <a:cubicBezTo>
                    <a:pt x="857" y="172"/>
                    <a:pt x="629"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7745162" y="2820568"/>
              <a:ext cx="15790" cy="15790"/>
            </a:xfrm>
            <a:custGeom>
              <a:avLst/>
              <a:gdLst/>
              <a:ahLst/>
              <a:cxnLst/>
              <a:rect l="l" t="t" r="r" b="b"/>
              <a:pathLst>
                <a:path w="572" h="572" extrusionOk="0">
                  <a:moveTo>
                    <a:pt x="286" y="1"/>
                  </a:moveTo>
                  <a:cubicBezTo>
                    <a:pt x="143" y="1"/>
                    <a:pt x="0" y="115"/>
                    <a:pt x="0" y="286"/>
                  </a:cubicBezTo>
                  <a:cubicBezTo>
                    <a:pt x="0" y="457"/>
                    <a:pt x="143" y="572"/>
                    <a:pt x="286" y="572"/>
                  </a:cubicBezTo>
                  <a:cubicBezTo>
                    <a:pt x="428" y="572"/>
                    <a:pt x="571" y="457"/>
                    <a:pt x="571" y="286"/>
                  </a:cubicBezTo>
                  <a:cubicBezTo>
                    <a:pt x="571" y="144"/>
                    <a:pt x="428"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7703423" y="2704020"/>
              <a:ext cx="33098" cy="33899"/>
            </a:xfrm>
            <a:custGeom>
              <a:avLst/>
              <a:gdLst/>
              <a:ahLst/>
              <a:cxnLst/>
              <a:rect l="l" t="t" r="r" b="b"/>
              <a:pathLst>
                <a:path w="1199" h="1228" extrusionOk="0">
                  <a:moveTo>
                    <a:pt x="599" y="0"/>
                  </a:moveTo>
                  <a:cubicBezTo>
                    <a:pt x="286" y="0"/>
                    <a:pt x="0" y="257"/>
                    <a:pt x="0" y="628"/>
                  </a:cubicBezTo>
                  <a:cubicBezTo>
                    <a:pt x="0" y="942"/>
                    <a:pt x="286" y="1227"/>
                    <a:pt x="599" y="1227"/>
                  </a:cubicBezTo>
                  <a:cubicBezTo>
                    <a:pt x="913" y="1227"/>
                    <a:pt x="1199" y="970"/>
                    <a:pt x="1199" y="628"/>
                  </a:cubicBezTo>
                  <a:cubicBezTo>
                    <a:pt x="1199" y="285"/>
                    <a:pt x="913"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7660884" y="2770161"/>
              <a:ext cx="23657" cy="23657"/>
            </a:xfrm>
            <a:custGeom>
              <a:avLst/>
              <a:gdLst/>
              <a:ahLst/>
              <a:cxnLst/>
              <a:rect l="l" t="t" r="r" b="b"/>
              <a:pathLst>
                <a:path w="857" h="857" extrusionOk="0">
                  <a:moveTo>
                    <a:pt x="428" y="1"/>
                  </a:moveTo>
                  <a:cubicBezTo>
                    <a:pt x="172" y="1"/>
                    <a:pt x="0" y="201"/>
                    <a:pt x="0" y="429"/>
                  </a:cubicBezTo>
                  <a:cubicBezTo>
                    <a:pt x="0" y="686"/>
                    <a:pt x="172" y="857"/>
                    <a:pt x="428" y="857"/>
                  </a:cubicBezTo>
                  <a:cubicBezTo>
                    <a:pt x="685" y="857"/>
                    <a:pt x="856" y="657"/>
                    <a:pt x="856" y="429"/>
                  </a:cubicBezTo>
                  <a:cubicBezTo>
                    <a:pt x="856" y="172"/>
                    <a:pt x="657"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7247389" y="1647024"/>
              <a:ext cx="319003" cy="1340554"/>
            </a:xfrm>
            <a:custGeom>
              <a:avLst/>
              <a:gdLst/>
              <a:ahLst/>
              <a:cxnLst/>
              <a:rect l="l" t="t" r="r" b="b"/>
              <a:pathLst>
                <a:path w="11556" h="48562" extrusionOk="0">
                  <a:moveTo>
                    <a:pt x="0" y="0"/>
                  </a:moveTo>
                  <a:lnTo>
                    <a:pt x="0" y="5735"/>
                  </a:lnTo>
                  <a:lnTo>
                    <a:pt x="0" y="10728"/>
                  </a:lnTo>
                  <a:cubicBezTo>
                    <a:pt x="0" y="17176"/>
                    <a:pt x="3852" y="22683"/>
                    <a:pt x="9073" y="24281"/>
                  </a:cubicBezTo>
                  <a:cubicBezTo>
                    <a:pt x="3852" y="25879"/>
                    <a:pt x="0" y="31385"/>
                    <a:pt x="0" y="37834"/>
                  </a:cubicBezTo>
                  <a:lnTo>
                    <a:pt x="0" y="42827"/>
                  </a:lnTo>
                  <a:lnTo>
                    <a:pt x="0" y="48562"/>
                  </a:lnTo>
                  <a:lnTo>
                    <a:pt x="2511" y="48562"/>
                  </a:lnTo>
                  <a:lnTo>
                    <a:pt x="2511" y="42827"/>
                  </a:lnTo>
                  <a:lnTo>
                    <a:pt x="2511" y="37834"/>
                  </a:lnTo>
                  <a:cubicBezTo>
                    <a:pt x="2511" y="31385"/>
                    <a:pt x="6363" y="25879"/>
                    <a:pt x="11556" y="24281"/>
                  </a:cubicBezTo>
                  <a:cubicBezTo>
                    <a:pt x="6363" y="22683"/>
                    <a:pt x="2511" y="17176"/>
                    <a:pt x="2511" y="10728"/>
                  </a:cubicBezTo>
                  <a:lnTo>
                    <a:pt x="2511" y="5735"/>
                  </a:lnTo>
                  <a:lnTo>
                    <a:pt x="2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7176499" y="1615499"/>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7176499" y="1635209"/>
              <a:ext cx="817577" cy="52008"/>
            </a:xfrm>
            <a:custGeom>
              <a:avLst/>
              <a:gdLst/>
              <a:ahLst/>
              <a:cxnLst/>
              <a:rect l="l" t="t" r="r" b="b"/>
              <a:pathLst>
                <a:path w="29617" h="1884" extrusionOk="0">
                  <a:moveTo>
                    <a:pt x="143" y="0"/>
                  </a:moveTo>
                  <a:cubicBezTo>
                    <a:pt x="57" y="171"/>
                    <a:pt x="0" y="342"/>
                    <a:pt x="0" y="571"/>
                  </a:cubicBezTo>
                  <a:cubicBezTo>
                    <a:pt x="0" y="1284"/>
                    <a:pt x="571" y="1883"/>
                    <a:pt x="1313" y="1883"/>
                  </a:cubicBezTo>
                  <a:lnTo>
                    <a:pt x="28276" y="1883"/>
                  </a:lnTo>
                  <a:cubicBezTo>
                    <a:pt x="28989" y="1883"/>
                    <a:pt x="29617" y="1313"/>
                    <a:pt x="29617" y="571"/>
                  </a:cubicBezTo>
                  <a:cubicBezTo>
                    <a:pt x="29617" y="342"/>
                    <a:pt x="29560" y="171"/>
                    <a:pt x="29474" y="0"/>
                  </a:cubicBezTo>
                  <a:cubicBezTo>
                    <a:pt x="29246" y="457"/>
                    <a:pt x="28789" y="742"/>
                    <a:pt x="28276" y="742"/>
                  </a:cubicBezTo>
                  <a:lnTo>
                    <a:pt x="1313" y="742"/>
                  </a:lnTo>
                  <a:cubicBezTo>
                    <a:pt x="828" y="742"/>
                    <a:pt x="343" y="428"/>
                    <a:pt x="143"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176499" y="2959200"/>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7176499" y="2978883"/>
              <a:ext cx="817577" cy="52035"/>
            </a:xfrm>
            <a:custGeom>
              <a:avLst/>
              <a:gdLst/>
              <a:ahLst/>
              <a:cxnLst/>
              <a:rect l="l" t="t" r="r" b="b"/>
              <a:pathLst>
                <a:path w="29617" h="1885" extrusionOk="0">
                  <a:moveTo>
                    <a:pt x="143" y="1"/>
                  </a:moveTo>
                  <a:cubicBezTo>
                    <a:pt x="57" y="172"/>
                    <a:pt x="0" y="343"/>
                    <a:pt x="0" y="572"/>
                  </a:cubicBezTo>
                  <a:cubicBezTo>
                    <a:pt x="0" y="1285"/>
                    <a:pt x="571" y="1884"/>
                    <a:pt x="1313" y="1884"/>
                  </a:cubicBezTo>
                  <a:lnTo>
                    <a:pt x="28276" y="1884"/>
                  </a:lnTo>
                  <a:cubicBezTo>
                    <a:pt x="28989" y="1884"/>
                    <a:pt x="29617" y="1313"/>
                    <a:pt x="29617" y="572"/>
                  </a:cubicBezTo>
                  <a:cubicBezTo>
                    <a:pt x="29617" y="343"/>
                    <a:pt x="29560" y="172"/>
                    <a:pt x="29474" y="1"/>
                  </a:cubicBezTo>
                  <a:cubicBezTo>
                    <a:pt x="29246" y="457"/>
                    <a:pt x="28789" y="743"/>
                    <a:pt x="28276" y="743"/>
                  </a:cubicBezTo>
                  <a:lnTo>
                    <a:pt x="1313" y="743"/>
                  </a:lnTo>
                  <a:cubicBezTo>
                    <a:pt x="828" y="743"/>
                    <a:pt x="343" y="429"/>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6044667" y="3030890"/>
              <a:ext cx="1910018" cy="266223"/>
            </a:xfrm>
            <a:custGeom>
              <a:avLst/>
              <a:gdLst/>
              <a:ahLst/>
              <a:cxnLst/>
              <a:rect l="l" t="t" r="r" b="b"/>
              <a:pathLst>
                <a:path w="69191" h="9644" extrusionOk="0">
                  <a:moveTo>
                    <a:pt x="0" y="0"/>
                  </a:moveTo>
                  <a:lnTo>
                    <a:pt x="0" y="9644"/>
                  </a:lnTo>
                  <a:lnTo>
                    <a:pt x="63855" y="9644"/>
                  </a:lnTo>
                  <a:cubicBezTo>
                    <a:pt x="66794" y="9644"/>
                    <a:pt x="69191" y="7475"/>
                    <a:pt x="69191" y="4822"/>
                  </a:cubicBezTo>
                  <a:cubicBezTo>
                    <a:pt x="69191" y="2197"/>
                    <a:pt x="66794" y="0"/>
                    <a:pt x="63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044667" y="3060814"/>
              <a:ext cx="910523" cy="204801"/>
            </a:xfrm>
            <a:custGeom>
              <a:avLst/>
              <a:gdLst/>
              <a:ahLst/>
              <a:cxnLst/>
              <a:rect l="l" t="t" r="r" b="b"/>
              <a:pathLst>
                <a:path w="32984" h="7419" extrusionOk="0">
                  <a:moveTo>
                    <a:pt x="0" y="0"/>
                  </a:moveTo>
                  <a:lnTo>
                    <a:pt x="0" y="7419"/>
                  </a:lnTo>
                  <a:lnTo>
                    <a:pt x="28846" y="7419"/>
                  </a:lnTo>
                  <a:cubicBezTo>
                    <a:pt x="31129" y="7419"/>
                    <a:pt x="32984" y="5735"/>
                    <a:pt x="32984" y="3709"/>
                  </a:cubicBezTo>
                  <a:cubicBezTo>
                    <a:pt x="32984" y="1684"/>
                    <a:pt x="31129" y="0"/>
                    <a:pt x="28846" y="0"/>
                  </a:cubicBezTo>
                  <a:close/>
                </a:path>
              </a:pathLst>
            </a:custGeom>
            <a:solidFill>
              <a:srgbClr val="F2E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045512" y="3085207"/>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045505" y="3134847"/>
              <a:ext cx="908806" cy="7895"/>
            </a:xfrm>
            <a:custGeom>
              <a:avLst/>
              <a:gdLst/>
              <a:ahLst/>
              <a:cxnLst/>
              <a:rect l="l" t="t" r="r" b="b"/>
              <a:pathLst>
                <a:path w="66567" h="286" extrusionOk="0">
                  <a:moveTo>
                    <a:pt x="0" y="0"/>
                  </a:moveTo>
                  <a:lnTo>
                    <a:pt x="0" y="286"/>
                  </a:lnTo>
                  <a:lnTo>
                    <a:pt x="66566" y="286"/>
                  </a:lnTo>
                  <a:lnTo>
                    <a:pt x="665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045505" y="3182881"/>
              <a:ext cx="908806" cy="7923"/>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rot="10800000" flipH="1">
              <a:off x="6045512" y="3222409"/>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38767" y="3047087"/>
              <a:ext cx="922338" cy="230005"/>
            </a:xfrm>
            <a:custGeom>
              <a:avLst/>
              <a:gdLst/>
              <a:ahLst/>
              <a:cxnLst/>
              <a:rect l="l" t="t" r="r" b="b"/>
              <a:pathLst>
                <a:path w="33412" h="8332" extrusionOk="0">
                  <a:moveTo>
                    <a:pt x="0" y="0"/>
                  </a:moveTo>
                  <a:lnTo>
                    <a:pt x="0" y="885"/>
                  </a:lnTo>
                  <a:lnTo>
                    <a:pt x="28846" y="885"/>
                  </a:lnTo>
                  <a:cubicBezTo>
                    <a:pt x="30872" y="885"/>
                    <a:pt x="32499" y="2340"/>
                    <a:pt x="32499" y="4166"/>
                  </a:cubicBezTo>
                  <a:cubicBezTo>
                    <a:pt x="32499" y="5992"/>
                    <a:pt x="30872" y="7447"/>
                    <a:pt x="28846" y="7447"/>
                  </a:cubicBezTo>
                  <a:lnTo>
                    <a:pt x="0" y="7447"/>
                  </a:lnTo>
                  <a:lnTo>
                    <a:pt x="0" y="8332"/>
                  </a:lnTo>
                  <a:lnTo>
                    <a:pt x="28846" y="8332"/>
                  </a:lnTo>
                  <a:cubicBezTo>
                    <a:pt x="31329" y="8332"/>
                    <a:pt x="33412" y="6449"/>
                    <a:pt x="33412" y="4166"/>
                  </a:cubicBezTo>
                  <a:cubicBezTo>
                    <a:pt x="33412" y="1855"/>
                    <a:pt x="31386" y="0"/>
                    <a:pt x="288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242641" y="3101752"/>
              <a:ext cx="442674" cy="124471"/>
            </a:xfrm>
            <a:custGeom>
              <a:avLst/>
              <a:gdLst/>
              <a:ahLst/>
              <a:cxnLst/>
              <a:rect l="l" t="t" r="r" b="b"/>
              <a:pathLst>
                <a:path w="16036" h="4509" extrusionOk="0">
                  <a:moveTo>
                    <a:pt x="8018" y="1"/>
                  </a:moveTo>
                  <a:cubicBezTo>
                    <a:pt x="3596" y="1"/>
                    <a:pt x="1" y="1000"/>
                    <a:pt x="1" y="2255"/>
                  </a:cubicBezTo>
                  <a:cubicBezTo>
                    <a:pt x="1" y="3510"/>
                    <a:pt x="3596" y="4509"/>
                    <a:pt x="8018" y="4509"/>
                  </a:cubicBezTo>
                  <a:cubicBezTo>
                    <a:pt x="12441" y="4509"/>
                    <a:pt x="16036" y="3510"/>
                    <a:pt x="16036" y="2255"/>
                  </a:cubicBezTo>
                  <a:cubicBezTo>
                    <a:pt x="16036" y="1000"/>
                    <a:pt x="12469" y="1"/>
                    <a:pt x="8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6306175" y="2793802"/>
              <a:ext cx="792374" cy="189821"/>
            </a:xfrm>
            <a:custGeom>
              <a:avLst/>
              <a:gdLst/>
              <a:ahLst/>
              <a:cxnLst/>
              <a:rect l="l" t="t" r="r" b="b"/>
              <a:pathLst>
                <a:path w="28704" h="5679" extrusionOk="0">
                  <a:moveTo>
                    <a:pt x="0" y="1"/>
                  </a:moveTo>
                  <a:lnTo>
                    <a:pt x="0" y="5679"/>
                  </a:lnTo>
                  <a:lnTo>
                    <a:pt x="28703" y="5679"/>
                  </a:lnTo>
                  <a:lnTo>
                    <a:pt x="28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6247867" y="2951333"/>
              <a:ext cx="908950" cy="79585"/>
            </a:xfrm>
            <a:custGeom>
              <a:avLst/>
              <a:gdLst/>
              <a:ahLst/>
              <a:cxnLst/>
              <a:rect l="l" t="t" r="r" b="b"/>
              <a:pathLst>
                <a:path w="32927" h="2883" extrusionOk="0">
                  <a:moveTo>
                    <a:pt x="1228" y="0"/>
                  </a:moveTo>
                  <a:cubicBezTo>
                    <a:pt x="543" y="0"/>
                    <a:pt x="1" y="542"/>
                    <a:pt x="1" y="1227"/>
                  </a:cubicBezTo>
                  <a:lnTo>
                    <a:pt x="1" y="1684"/>
                  </a:lnTo>
                  <a:cubicBezTo>
                    <a:pt x="1" y="2368"/>
                    <a:pt x="543" y="2882"/>
                    <a:pt x="1228" y="2882"/>
                  </a:cubicBezTo>
                  <a:lnTo>
                    <a:pt x="31729" y="2882"/>
                  </a:lnTo>
                  <a:cubicBezTo>
                    <a:pt x="32385" y="2882"/>
                    <a:pt x="32927" y="2368"/>
                    <a:pt x="32927" y="1684"/>
                  </a:cubicBezTo>
                  <a:lnTo>
                    <a:pt x="32927" y="1227"/>
                  </a:lnTo>
                  <a:cubicBezTo>
                    <a:pt x="32927" y="542"/>
                    <a:pt x="32385" y="0"/>
                    <a:pt x="317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247867" y="2743384"/>
              <a:ext cx="908950" cy="80386"/>
            </a:xfrm>
            <a:custGeom>
              <a:avLst/>
              <a:gdLst/>
              <a:ahLst/>
              <a:cxnLst/>
              <a:rect l="l" t="t" r="r" b="b"/>
              <a:pathLst>
                <a:path w="32927" h="2912" extrusionOk="0">
                  <a:moveTo>
                    <a:pt x="1228" y="1"/>
                  </a:moveTo>
                  <a:cubicBezTo>
                    <a:pt x="543" y="1"/>
                    <a:pt x="1" y="543"/>
                    <a:pt x="1" y="1228"/>
                  </a:cubicBezTo>
                  <a:lnTo>
                    <a:pt x="1" y="1684"/>
                  </a:lnTo>
                  <a:cubicBezTo>
                    <a:pt x="1" y="2369"/>
                    <a:pt x="543" y="2911"/>
                    <a:pt x="1228" y="2911"/>
                  </a:cubicBezTo>
                  <a:lnTo>
                    <a:pt x="31729" y="2911"/>
                  </a:lnTo>
                  <a:cubicBezTo>
                    <a:pt x="32385" y="2911"/>
                    <a:pt x="32927" y="2340"/>
                    <a:pt x="32927" y="1684"/>
                  </a:cubicBezTo>
                  <a:lnTo>
                    <a:pt x="32927" y="1228"/>
                  </a:lnTo>
                  <a:cubicBezTo>
                    <a:pt x="32927" y="543"/>
                    <a:pt x="32385" y="1"/>
                    <a:pt x="317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831520" y="2257923"/>
              <a:ext cx="854596" cy="769959"/>
            </a:xfrm>
            <a:custGeom>
              <a:avLst/>
              <a:gdLst/>
              <a:ahLst/>
              <a:cxnLst/>
              <a:rect l="l" t="t" r="r" b="b"/>
              <a:pathLst>
                <a:path w="30958" h="27892" extrusionOk="0">
                  <a:moveTo>
                    <a:pt x="3759" y="0"/>
                  </a:moveTo>
                  <a:cubicBezTo>
                    <a:pt x="2877" y="0"/>
                    <a:pt x="2001" y="335"/>
                    <a:pt x="1341" y="1010"/>
                  </a:cubicBezTo>
                  <a:cubicBezTo>
                    <a:pt x="0" y="2379"/>
                    <a:pt x="0" y="4548"/>
                    <a:pt x="1370" y="5860"/>
                  </a:cubicBezTo>
                  <a:cubicBezTo>
                    <a:pt x="2053" y="6516"/>
                    <a:pt x="2947" y="6832"/>
                    <a:pt x="3823" y="6832"/>
                  </a:cubicBezTo>
                  <a:cubicBezTo>
                    <a:pt x="3862" y="6832"/>
                    <a:pt x="3900" y="6831"/>
                    <a:pt x="3938" y="6830"/>
                  </a:cubicBezTo>
                  <a:cubicBezTo>
                    <a:pt x="4080" y="7115"/>
                    <a:pt x="4251" y="7372"/>
                    <a:pt x="4480" y="7601"/>
                  </a:cubicBezTo>
                  <a:cubicBezTo>
                    <a:pt x="4976" y="8078"/>
                    <a:pt x="5626" y="8325"/>
                    <a:pt x="6267" y="8325"/>
                  </a:cubicBezTo>
                  <a:cubicBezTo>
                    <a:pt x="6584" y="8325"/>
                    <a:pt x="6898" y="8265"/>
                    <a:pt x="7190" y="8143"/>
                  </a:cubicBezTo>
                  <a:cubicBezTo>
                    <a:pt x="10043" y="11367"/>
                    <a:pt x="15436" y="17444"/>
                    <a:pt x="19944" y="22666"/>
                  </a:cubicBezTo>
                  <a:cubicBezTo>
                    <a:pt x="23715" y="26980"/>
                    <a:pt x="25917" y="27892"/>
                    <a:pt x="27106" y="27892"/>
                  </a:cubicBezTo>
                  <a:cubicBezTo>
                    <a:pt x="27977" y="27892"/>
                    <a:pt x="28304" y="27402"/>
                    <a:pt x="28304" y="27402"/>
                  </a:cubicBezTo>
                  <a:cubicBezTo>
                    <a:pt x="28304" y="27402"/>
                    <a:pt x="30957" y="25576"/>
                    <a:pt x="23368" y="19242"/>
                  </a:cubicBezTo>
                  <a:cubicBezTo>
                    <a:pt x="18061" y="14819"/>
                    <a:pt x="11898" y="9541"/>
                    <a:pt x="8617" y="6745"/>
                  </a:cubicBezTo>
                  <a:cubicBezTo>
                    <a:pt x="8959" y="5832"/>
                    <a:pt x="8759" y="4804"/>
                    <a:pt x="8018" y="4034"/>
                  </a:cubicBezTo>
                  <a:cubicBezTo>
                    <a:pt x="7761" y="3834"/>
                    <a:pt x="7504" y="3635"/>
                    <a:pt x="7219" y="3520"/>
                  </a:cubicBezTo>
                  <a:cubicBezTo>
                    <a:pt x="7247" y="2579"/>
                    <a:pt x="6905" y="1666"/>
                    <a:pt x="6192" y="981"/>
                  </a:cubicBezTo>
                  <a:cubicBezTo>
                    <a:pt x="5510" y="328"/>
                    <a:pt x="4632" y="0"/>
                    <a:pt x="3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472351" y="1856712"/>
              <a:ext cx="849875" cy="842505"/>
            </a:xfrm>
            <a:custGeom>
              <a:avLst/>
              <a:gdLst/>
              <a:ahLst/>
              <a:cxnLst/>
              <a:rect l="l" t="t" r="r" b="b"/>
              <a:pathLst>
                <a:path w="30787" h="30520" extrusionOk="0">
                  <a:moveTo>
                    <a:pt x="20048" y="1"/>
                  </a:moveTo>
                  <a:cubicBezTo>
                    <a:pt x="19492" y="1"/>
                    <a:pt x="18939" y="214"/>
                    <a:pt x="18518" y="650"/>
                  </a:cubicBezTo>
                  <a:lnTo>
                    <a:pt x="828" y="18682"/>
                  </a:lnTo>
                  <a:cubicBezTo>
                    <a:pt x="0" y="19538"/>
                    <a:pt x="0" y="20908"/>
                    <a:pt x="856" y="21707"/>
                  </a:cubicBezTo>
                  <a:lnTo>
                    <a:pt x="9245" y="29924"/>
                  </a:lnTo>
                  <a:cubicBezTo>
                    <a:pt x="9669" y="30320"/>
                    <a:pt x="10219" y="30519"/>
                    <a:pt x="10764" y="30519"/>
                  </a:cubicBezTo>
                  <a:cubicBezTo>
                    <a:pt x="11318" y="30519"/>
                    <a:pt x="11866" y="30313"/>
                    <a:pt x="12269" y="29895"/>
                  </a:cubicBezTo>
                  <a:lnTo>
                    <a:pt x="29959" y="11834"/>
                  </a:lnTo>
                  <a:cubicBezTo>
                    <a:pt x="30787" y="10978"/>
                    <a:pt x="30787" y="9637"/>
                    <a:pt x="29931" y="8810"/>
                  </a:cubicBezTo>
                  <a:lnTo>
                    <a:pt x="21542" y="593"/>
                  </a:lnTo>
                  <a:cubicBezTo>
                    <a:pt x="21122" y="200"/>
                    <a:pt x="20584" y="1"/>
                    <a:pt x="20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509369" y="1889589"/>
              <a:ext cx="774265" cy="774293"/>
            </a:xfrm>
            <a:custGeom>
              <a:avLst/>
              <a:gdLst/>
              <a:ahLst/>
              <a:cxnLst/>
              <a:rect l="l" t="t" r="r" b="b"/>
              <a:pathLst>
                <a:path w="28048" h="28049" extrusionOk="0">
                  <a:moveTo>
                    <a:pt x="14266" y="1"/>
                  </a:moveTo>
                  <a:lnTo>
                    <a:pt x="0" y="14552"/>
                  </a:lnTo>
                  <a:lnTo>
                    <a:pt x="13810" y="28048"/>
                  </a:lnTo>
                  <a:lnTo>
                    <a:pt x="28048" y="13497"/>
                  </a:lnTo>
                  <a:lnTo>
                    <a:pt x="14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547961" y="2231422"/>
              <a:ext cx="401708" cy="393841"/>
            </a:xfrm>
            <a:custGeom>
              <a:avLst/>
              <a:gdLst/>
              <a:ahLst/>
              <a:cxnLst/>
              <a:rect l="l" t="t" r="r" b="b"/>
              <a:pathLst>
                <a:path w="14552" h="14267" extrusionOk="0">
                  <a:moveTo>
                    <a:pt x="771" y="1"/>
                  </a:moveTo>
                  <a:lnTo>
                    <a:pt x="0" y="771"/>
                  </a:lnTo>
                  <a:lnTo>
                    <a:pt x="13810" y="14267"/>
                  </a:lnTo>
                  <a:lnTo>
                    <a:pt x="14552" y="13497"/>
                  </a:lnTo>
                  <a:lnTo>
                    <a:pt x="771"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844908" y="1928982"/>
              <a:ext cx="400907" cy="393841"/>
            </a:xfrm>
            <a:custGeom>
              <a:avLst/>
              <a:gdLst/>
              <a:ahLst/>
              <a:cxnLst/>
              <a:rect l="l" t="t" r="r" b="b"/>
              <a:pathLst>
                <a:path w="14523" h="14267" extrusionOk="0">
                  <a:moveTo>
                    <a:pt x="742" y="1"/>
                  </a:moveTo>
                  <a:lnTo>
                    <a:pt x="0" y="771"/>
                  </a:lnTo>
                  <a:lnTo>
                    <a:pt x="13781" y="14267"/>
                  </a:lnTo>
                  <a:lnTo>
                    <a:pt x="14523" y="13525"/>
                  </a:lnTo>
                  <a:lnTo>
                    <a:pt x="7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965404" y="1801391"/>
              <a:ext cx="412750" cy="402315"/>
            </a:xfrm>
            <a:custGeom>
              <a:avLst/>
              <a:gdLst/>
              <a:ahLst/>
              <a:cxnLst/>
              <a:rect l="l" t="t" r="r" b="b"/>
              <a:pathLst>
                <a:path w="14952" h="14574" extrusionOk="0">
                  <a:moveTo>
                    <a:pt x="1345" y="0"/>
                  </a:moveTo>
                  <a:cubicBezTo>
                    <a:pt x="1185" y="0"/>
                    <a:pt x="1028" y="57"/>
                    <a:pt x="914" y="172"/>
                  </a:cubicBezTo>
                  <a:lnTo>
                    <a:pt x="257" y="856"/>
                  </a:lnTo>
                  <a:cubicBezTo>
                    <a:pt x="1" y="1113"/>
                    <a:pt x="1" y="1513"/>
                    <a:pt x="257" y="1741"/>
                  </a:cubicBezTo>
                  <a:lnTo>
                    <a:pt x="13182" y="14381"/>
                  </a:lnTo>
                  <a:cubicBezTo>
                    <a:pt x="13311" y="14509"/>
                    <a:pt x="13468" y="14573"/>
                    <a:pt x="13625" y="14573"/>
                  </a:cubicBezTo>
                  <a:cubicBezTo>
                    <a:pt x="13782" y="14573"/>
                    <a:pt x="13939" y="14509"/>
                    <a:pt x="14067" y="14381"/>
                  </a:cubicBezTo>
                  <a:lnTo>
                    <a:pt x="14695" y="13696"/>
                  </a:lnTo>
                  <a:cubicBezTo>
                    <a:pt x="14951" y="13439"/>
                    <a:pt x="14951" y="13040"/>
                    <a:pt x="14695" y="12811"/>
                  </a:cubicBezTo>
                  <a:lnTo>
                    <a:pt x="1798" y="172"/>
                  </a:lnTo>
                  <a:cubicBezTo>
                    <a:pt x="1670" y="57"/>
                    <a:pt x="1506" y="0"/>
                    <a:pt x="13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424291" y="2347418"/>
              <a:ext cx="412750" cy="402315"/>
            </a:xfrm>
            <a:custGeom>
              <a:avLst/>
              <a:gdLst/>
              <a:ahLst/>
              <a:cxnLst/>
              <a:rect l="l" t="t" r="r" b="b"/>
              <a:pathLst>
                <a:path w="14952" h="14574" extrusionOk="0">
                  <a:moveTo>
                    <a:pt x="1342" y="0"/>
                  </a:moveTo>
                  <a:cubicBezTo>
                    <a:pt x="1178" y="0"/>
                    <a:pt x="1014" y="64"/>
                    <a:pt x="885" y="193"/>
                  </a:cubicBezTo>
                  <a:lnTo>
                    <a:pt x="258" y="878"/>
                  </a:lnTo>
                  <a:cubicBezTo>
                    <a:pt x="1" y="1134"/>
                    <a:pt x="1" y="1505"/>
                    <a:pt x="258" y="1762"/>
                  </a:cubicBezTo>
                  <a:lnTo>
                    <a:pt x="13154" y="14402"/>
                  </a:lnTo>
                  <a:cubicBezTo>
                    <a:pt x="13283" y="14516"/>
                    <a:pt x="13447" y="14573"/>
                    <a:pt x="13611" y="14573"/>
                  </a:cubicBezTo>
                  <a:cubicBezTo>
                    <a:pt x="13775" y="14573"/>
                    <a:pt x="13939" y="14516"/>
                    <a:pt x="14067" y="14402"/>
                  </a:cubicBezTo>
                  <a:lnTo>
                    <a:pt x="14695" y="13717"/>
                  </a:lnTo>
                  <a:cubicBezTo>
                    <a:pt x="14952" y="13460"/>
                    <a:pt x="14952" y="13061"/>
                    <a:pt x="14695" y="12833"/>
                  </a:cubicBezTo>
                  <a:lnTo>
                    <a:pt x="1798" y="193"/>
                  </a:lnTo>
                  <a:cubicBezTo>
                    <a:pt x="1670" y="64"/>
                    <a:pt x="1506" y="0"/>
                    <a:pt x="1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824636" y="3696419"/>
              <a:ext cx="3572722" cy="68543"/>
            </a:xfrm>
            <a:custGeom>
              <a:avLst/>
              <a:gdLst/>
              <a:ahLst/>
              <a:cxnLst/>
              <a:rect l="l" t="t" r="r" b="b"/>
              <a:pathLst>
                <a:path w="129423" h="2483" extrusionOk="0">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8287849" y="2108552"/>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712091" y="124611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164179" y="1335888"/>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960178" y="2397632"/>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8342176" y="272922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8183088" y="3112794"/>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6340013" y="1623394"/>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6805516" y="14894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6266776" y="20683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4827783" y="29662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4739557" y="3341198"/>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2"/>
          <p:cNvSpPr txBox="1">
            <a:spLocks noGrp="1"/>
          </p:cNvSpPr>
          <p:nvPr>
            <p:ph type="ctrTitle"/>
          </p:nvPr>
        </p:nvSpPr>
        <p:spPr>
          <a:xfrm>
            <a:off x="619725" y="2206303"/>
            <a:ext cx="4300032" cy="124950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zh-TW" sz="6000" b="1" dirty="0">
                <a:latin typeface="微軟正黑體" panose="020B0604030504040204" pitchFamily="34" charset="-120"/>
                <a:ea typeface="微軟正黑體" panose="020B0604030504040204" pitchFamily="34" charset="-120"/>
                <a:cs typeface="Poppins ExtraBold"/>
                <a:sym typeface="Poppins ExtraBold"/>
              </a:rPr>
              <a:t>Database2</a:t>
            </a:r>
            <a:endParaRPr sz="4400" b="1" dirty="0">
              <a:latin typeface="微軟正黑體" panose="020B0604030504040204" pitchFamily="34" charset="-120"/>
              <a:ea typeface="微軟正黑體" panose="020B0604030504040204" pitchFamily="34" charset="-120"/>
              <a:cs typeface="Poppins Medium"/>
              <a:sym typeface="Poppins Medium"/>
            </a:endParaRPr>
          </a:p>
        </p:txBody>
      </p:sp>
      <p:sp>
        <p:nvSpPr>
          <p:cNvPr id="275" name="Google Shape;275;p3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latin typeface="微軟正黑體" panose="020B0604030504040204" pitchFamily="34" charset="-120"/>
                <a:ea typeface="微軟正黑體" panose="020B0604030504040204" pitchFamily="34" charset="-120"/>
              </a:rPr>
              <a:t>2022/08/</a:t>
            </a:r>
            <a:r>
              <a:rPr lang="en-US" altLang="zh-TW" dirty="0">
                <a:latin typeface="微軟正黑體" panose="020B0604030504040204" pitchFamily="34" charset="-120"/>
                <a:ea typeface="微軟正黑體" panose="020B0604030504040204" pitchFamily="34" charset="-120"/>
              </a:rPr>
              <a:t>25</a:t>
            </a:r>
            <a:endParaRPr dirty="0">
              <a:latin typeface="微軟正黑體" panose="020B0604030504040204" pitchFamily="34" charset="-120"/>
              <a:ea typeface="微軟正黑體" panose="020B0604030504040204"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參數</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a:t>
            </a:r>
            <a:r>
              <a:rPr lang="zh-TW" altLang="en-US" b="1" dirty="0">
                <a:solidFill>
                  <a:schemeClr val="tx1"/>
                </a:solidFill>
                <a:latin typeface="微軟正黑體" panose="020B0604030504040204" pitchFamily="34" charset="-120"/>
                <a:ea typeface="微軟正黑體" panose="020B0604030504040204" pitchFamily="34" charset="-120"/>
              </a:rPr>
              <a:t>整數型別（</a:t>
            </a:r>
            <a:r>
              <a:rPr lang="en-US" altLang="zh-TW" b="1" dirty="0">
                <a:solidFill>
                  <a:schemeClr val="tx1"/>
                </a:solidFill>
                <a:latin typeface="微軟正黑體" panose="020B0604030504040204" pitchFamily="34" charset="-120"/>
                <a:ea typeface="微軟正黑體" panose="020B0604030504040204" pitchFamily="34" charset="-120"/>
              </a:rPr>
              <a:t>int</a:t>
            </a:r>
            <a:r>
              <a:rPr lang="zh-TW" altLang="en-US" b="1"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的資料。</a:t>
            </a:r>
            <a:endParaRPr lang="en-US" altLang="zh-TW"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1321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以</a:t>
            </a:r>
            <a:r>
              <a:rPr lang="zh-TW" altLang="en-US" b="1" dirty="0">
                <a:solidFill>
                  <a:schemeClr val="tx1"/>
                </a:solidFill>
                <a:latin typeface="微軟正黑體" panose="020B0604030504040204" pitchFamily="34" charset="-120"/>
                <a:ea typeface="微軟正黑體" panose="020B0604030504040204" pitchFamily="34" charset="-120"/>
              </a:rPr>
              <a:t>表格</a:t>
            </a:r>
            <a:r>
              <a:rPr lang="zh-TW" altLang="en-US" dirty="0">
                <a:solidFill>
                  <a:schemeClr val="tx1"/>
                </a:solidFill>
                <a:latin typeface="微軟正黑體" panose="020B0604030504040204" pitchFamily="34" charset="-120"/>
                <a:ea typeface="微軟正黑體" panose="020B0604030504040204" pitchFamily="34" charset="-120"/>
              </a:rPr>
              <a:t>方式傳回。</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074" name="Picture 2">
            <a:extLst>
              <a:ext uri="{FF2B5EF4-FFF2-40B4-BE49-F238E27FC236}">
                <a16:creationId xmlns:a16="http://schemas.microsoft.com/office/drawing/2014/main" id="{8F554520-652D-8B78-A44C-0266D9895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780" y="2048806"/>
            <a:ext cx="2941220"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B6E8F0F-1962-E79B-F966-4C09014858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113"/>
          <a:stretch/>
        </p:blipFill>
        <p:spPr bwMode="auto">
          <a:xfrm>
            <a:off x="5388787" y="2048806"/>
            <a:ext cx="2124433" cy="18666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721966D-BC62-BA35-0853-16D668AAC6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8614"/>
          <a:stretch/>
        </p:blipFill>
        <p:spPr bwMode="auto">
          <a:xfrm>
            <a:off x="1566934" y="4379909"/>
            <a:ext cx="3005066" cy="19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44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2"/>
            </a:pPr>
            <a:r>
              <a:rPr lang="zh-TW" altLang="en-US" dirty="0">
                <a:solidFill>
                  <a:schemeClr val="tx1"/>
                </a:solidFill>
                <a:latin typeface="微軟正黑體" panose="020B0604030504040204" pitchFamily="34" charset="-120"/>
                <a:ea typeface="微軟正黑體" panose="020B0604030504040204" pitchFamily="34" charset="-120"/>
              </a:rPr>
              <a:t>設定 </a:t>
            </a:r>
            <a:r>
              <a:rPr lang="en-US" altLang="zh-TW" dirty="0">
                <a:solidFill>
                  <a:schemeClr val="tx1"/>
                </a:solidFill>
                <a:latin typeface="微軟正黑體" panose="020B0604030504040204" pitchFamily="34" charset="-120"/>
                <a:ea typeface="微軟正黑體" panose="020B0604030504040204" pitchFamily="34" charset="-120"/>
              </a:rPr>
              <a:t>Output Parameter </a:t>
            </a:r>
            <a:r>
              <a:rPr lang="zh-TW" altLang="en-US" dirty="0">
                <a:solidFill>
                  <a:schemeClr val="tx1"/>
                </a:solidFill>
                <a:latin typeface="微軟正黑體" panose="020B0604030504040204" pitchFamily="34" charset="-120"/>
                <a:ea typeface="微軟正黑體" panose="020B0604030504040204" pitchFamily="34" charset="-120"/>
              </a:rPr>
              <a:t>以參數方式傳回。</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（如果用 </a:t>
            </a:r>
            <a:r>
              <a:rPr lang="en-US" altLang="zh-TW" dirty="0">
                <a:solidFill>
                  <a:schemeClr val="tx1"/>
                </a:solidFill>
                <a:latin typeface="微軟正黑體" panose="020B0604030504040204" pitchFamily="34" charset="-120"/>
                <a:ea typeface="微軟正黑體" panose="020B0604030504040204" pitchFamily="34" charset="-120"/>
              </a:rPr>
              <a:t>SELECT </a:t>
            </a:r>
            <a:r>
              <a:rPr lang="zh-TW" altLang="en-US" dirty="0">
                <a:solidFill>
                  <a:schemeClr val="tx1"/>
                </a:solidFill>
                <a:latin typeface="微軟正黑體" panose="020B0604030504040204" pitchFamily="34" charset="-120"/>
                <a:ea typeface="微軟正黑體" panose="020B0604030504040204" pitchFamily="34" charset="-120"/>
              </a:rPr>
              <a:t>的話只會回傳一筆資料）</a:t>
            </a:r>
          </a:p>
          <a:p>
            <a:pPr marL="127000" indent="0">
              <a:lnSpc>
                <a:spcPct val="200000"/>
              </a:lnSpc>
              <a:buNone/>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4098" name="Picture 2">
            <a:extLst>
              <a:ext uri="{FF2B5EF4-FFF2-40B4-BE49-F238E27FC236}">
                <a16:creationId xmlns:a16="http://schemas.microsoft.com/office/drawing/2014/main" id="{8030EC9A-5BE5-F701-4E7E-764B49D3A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599" y="2571750"/>
            <a:ext cx="3015521" cy="196197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93C490C-F2C4-CBD5-FDF7-B810A7768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7923" y="2571748"/>
            <a:ext cx="3474697" cy="5726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9D388FD-8F02-604F-6DDC-F29F9FF59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203" y="3435535"/>
            <a:ext cx="1111224" cy="505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30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 </a:t>
            </a:r>
            <a:r>
              <a:rPr lang="zh-TW" altLang="en-US" sz="2400" b="1" dirty="0">
                <a:latin typeface="微軟正黑體" panose="020B0604030504040204" pitchFamily="34" charset="-120"/>
                <a:ea typeface="微軟正黑體" panose="020B0604030504040204" pitchFamily="34" charset="-120"/>
              </a:rPr>
              <a:t>輸出</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startAt="3"/>
            </a:pPr>
            <a:r>
              <a:rPr lang="zh-TW" altLang="en-US" dirty="0">
                <a:solidFill>
                  <a:schemeClr val="tx1"/>
                </a:solidFill>
                <a:latin typeface="微軟正黑體" panose="020B0604030504040204" pitchFamily="34" charset="-120"/>
                <a:ea typeface="微軟正黑體" panose="020B0604030504040204" pitchFamily="34" charset="-120"/>
              </a:rPr>
              <a:t>使用 </a:t>
            </a:r>
            <a:r>
              <a:rPr lang="en-US" altLang="zh-TW" dirty="0">
                <a:solidFill>
                  <a:schemeClr val="tx1"/>
                </a:solidFill>
                <a:latin typeface="微軟正黑體" panose="020B0604030504040204" pitchFamily="34" charset="-120"/>
                <a:ea typeface="微軟正黑體" panose="020B0604030504040204" pitchFamily="34" charset="-120"/>
              </a:rPr>
              <a:t>RETURN </a:t>
            </a:r>
            <a:r>
              <a:rPr lang="zh-TW" altLang="en-US" dirty="0">
                <a:solidFill>
                  <a:schemeClr val="tx1"/>
                </a:solidFill>
                <a:latin typeface="微軟正黑體" panose="020B0604030504040204" pitchFamily="34" charset="-120"/>
                <a:ea typeface="微軟正黑體" panose="020B0604030504040204" pitchFamily="34" charset="-120"/>
              </a:rPr>
              <a:t>傳回 </a:t>
            </a:r>
            <a:r>
              <a:rPr lang="en-US" altLang="zh-TW" dirty="0">
                <a:solidFill>
                  <a:schemeClr val="tx1"/>
                </a:solidFill>
                <a:latin typeface="微軟正黑體" panose="020B0604030504040204" pitchFamily="34" charset="-120"/>
                <a:ea typeface="微軟正黑體" panose="020B0604030504040204" pitchFamily="34" charset="-120"/>
              </a:rPr>
              <a:t>1 </a:t>
            </a:r>
            <a:r>
              <a:rPr lang="zh-TW" altLang="en-US" dirty="0">
                <a:solidFill>
                  <a:schemeClr val="tx1"/>
                </a:solidFill>
                <a:latin typeface="微軟正黑體" panose="020B0604030504040204" pitchFamily="34" charset="-120"/>
                <a:ea typeface="微軟正黑體" panose="020B0604030504040204" pitchFamily="34" charset="-120"/>
              </a:rPr>
              <a:t>個整數型別（</a:t>
            </a:r>
            <a:r>
              <a:rPr lang="en-US" altLang="zh-TW" dirty="0">
                <a:solidFill>
                  <a:schemeClr val="tx1"/>
                </a:solidFill>
                <a:latin typeface="微軟正黑體" panose="020B0604030504040204" pitchFamily="34" charset="-120"/>
                <a:ea typeface="微軟正黑體" panose="020B0604030504040204" pitchFamily="34" charset="-120"/>
              </a:rPr>
              <a:t>int</a:t>
            </a:r>
            <a:r>
              <a:rPr lang="zh-TW" altLang="en-US" dirty="0">
                <a:solidFill>
                  <a:schemeClr val="tx1"/>
                </a:solidFill>
                <a:latin typeface="微軟正黑體" panose="020B0604030504040204" pitchFamily="34" charset="-120"/>
                <a:ea typeface="微軟正黑體" panose="020B0604030504040204" pitchFamily="34" charset="-120"/>
              </a:rPr>
              <a:t>）的資料。</a:t>
            </a:r>
          </a:p>
          <a:p>
            <a:pPr marL="127000" indent="0">
              <a:lnSpc>
                <a:spcPct val="200000"/>
              </a:lnSpc>
              <a:buNone/>
            </a:pPr>
            <a:r>
              <a:rPr lang="zh-TW" altLang="en-US" dirty="0">
                <a:solidFill>
                  <a:schemeClr val="tx1"/>
                </a:solidFill>
                <a:latin typeface="微軟正黑體" panose="020B0604030504040204" pitchFamily="34" charset="-120"/>
                <a:ea typeface="微軟正黑體" panose="020B0604030504040204" pitchFamily="34" charset="-120"/>
              </a:rPr>
              <a:t>通常使用在計算列數或是顯示程式狀態碼</a:t>
            </a:r>
          </a:p>
          <a:p>
            <a:pPr marL="469900" indent="-342900">
              <a:lnSpc>
                <a:spcPct val="200000"/>
              </a:lnSpc>
              <a:buFont typeface="+mj-lt"/>
              <a:buAutoNum type="arabicPeriod" startAt="2"/>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5122" name="Picture 2">
            <a:extLst>
              <a:ext uri="{FF2B5EF4-FFF2-40B4-BE49-F238E27FC236}">
                <a16:creationId xmlns:a16="http://schemas.microsoft.com/office/drawing/2014/main" id="{E6899EF8-8963-E487-50A6-9150D2903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27" y="2571750"/>
            <a:ext cx="4125405" cy="202832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17F01FD9-A0F7-88C4-B598-3DDC3EC9B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249" y="2770647"/>
            <a:ext cx="2774501" cy="163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214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a:t>
            </a:r>
            <a:endParaRPr lang="zh-TW" altLang="en-US" sz="24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4647627" y="1339515"/>
            <a:ext cx="3624993" cy="3229615"/>
          </a:xfrm>
        </p:spPr>
        <p:txBody>
          <a:bodyPr/>
          <a:lstStyle/>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在資料庫的</a:t>
            </a:r>
            <a:r>
              <a:rPr lang="zh-TW" altLang="en-US" b="1" dirty="0">
                <a:solidFill>
                  <a:schemeClr val="tx1"/>
                </a:solidFill>
                <a:latin typeface="微軟正黑體" panose="020B0604030504040204" pitchFamily="34" charset="-120"/>
                <a:ea typeface="微軟正黑體" panose="020B0604030504040204" pitchFamily="34" charset="-120"/>
              </a:rPr>
              <a:t>可程式性</a:t>
            </a:r>
            <a:r>
              <a:rPr lang="zh-TW" altLang="en-US" dirty="0">
                <a:solidFill>
                  <a:schemeClr val="tx1"/>
                </a:solidFill>
                <a:latin typeface="微軟正黑體" panose="020B0604030504040204" pitchFamily="34" charset="-120"/>
                <a:ea typeface="微軟正黑體" panose="020B0604030504040204" pitchFamily="34" charset="-120"/>
              </a:rPr>
              <a:t>中，可以找到</a:t>
            </a:r>
            <a:r>
              <a:rPr lang="zh-TW" altLang="en-US" b="1" dirty="0">
                <a:solidFill>
                  <a:schemeClr val="tx1"/>
                </a:solidFill>
                <a:latin typeface="微軟正黑體" panose="020B0604030504040204" pitchFamily="34" charset="-120"/>
                <a:ea typeface="微軟正黑體" panose="020B0604030504040204" pitchFamily="34" charset="-120"/>
              </a:rPr>
              <a:t>預存程序</a:t>
            </a:r>
            <a:r>
              <a:rPr lang="zh-TW" altLang="en-US" dirty="0">
                <a:solidFill>
                  <a:schemeClr val="tx1"/>
                </a:solidFill>
                <a:latin typeface="微軟正黑體" panose="020B0604030504040204" pitchFamily="34" charset="-120"/>
                <a:ea typeface="微軟正黑體" panose="020B0604030504040204" pitchFamily="34" charset="-120"/>
              </a:rPr>
              <a:t>的資料夾</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會顯示目前所有有建立的程序</a:t>
            </a:r>
            <a:endParaRPr lang="en-US" altLang="zh-TW"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endParaRPr lang="zh-TW" altLang="en-US" sz="800"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按右鍵即可建立新的程序，或是直接在查詢中 </a:t>
            </a:r>
            <a:r>
              <a:rPr lang="en-US" altLang="zh-TW" dirty="0">
                <a:solidFill>
                  <a:schemeClr val="tx1"/>
                </a:solidFill>
                <a:latin typeface="微軟正黑體" panose="020B0604030504040204" pitchFamily="34" charset="-120"/>
                <a:ea typeface="微軟正黑體" panose="020B0604030504040204" pitchFamily="34" charset="-120"/>
              </a:rPr>
              <a:t>CREATE </a:t>
            </a:r>
            <a:r>
              <a:rPr lang="zh-TW" altLang="en-US" dirty="0">
                <a:solidFill>
                  <a:schemeClr val="tx1"/>
                </a:solidFill>
                <a:latin typeface="微軟正黑體" panose="020B0604030504040204" pitchFamily="34" charset="-120"/>
                <a:ea typeface="微軟正黑體" panose="020B0604030504040204" pitchFamily="34" charset="-120"/>
              </a:rPr>
              <a:t>也可</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6146" name="Picture 2">
            <a:extLst>
              <a:ext uri="{FF2B5EF4-FFF2-40B4-BE49-F238E27FC236}">
                <a16:creationId xmlns:a16="http://schemas.microsoft.com/office/drawing/2014/main" id="{EC0B9CAE-EB9D-BA8A-E2CA-9505982B2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92" y="1339516"/>
            <a:ext cx="2902667" cy="322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117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User Defined Function</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a:t>
            </a:r>
            <a:r>
              <a:rPr lang="en-US" altLang="zh-TW" dirty="0"/>
              <a:t>2</a:t>
            </a:r>
            <a:endParaRPr dirty="0"/>
          </a:p>
        </p:txBody>
      </p:sp>
    </p:spTree>
    <p:extLst>
      <p:ext uri="{BB962C8B-B14F-4D97-AF65-F5344CB8AC3E}">
        <p14:creationId xmlns:p14="http://schemas.microsoft.com/office/powerpoint/2010/main" val="2441331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User Defined Function?</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65036" y="1339515"/>
            <a:ext cx="6393924" cy="3229615"/>
          </a:xfrm>
        </p:spPr>
        <p:txBody>
          <a:bodyPr/>
          <a:lstStyle/>
          <a:p>
            <a:pPr>
              <a:lnSpc>
                <a:spcPct val="200000"/>
              </a:lnSpc>
              <a:buFont typeface="Wingdings" panose="05000000000000000000" pitchFamily="2" charset="2"/>
              <a:buChar char="l"/>
            </a:pPr>
            <a:r>
              <a:rPr lang="en-US" altLang="zh-TW" dirty="0">
                <a:solidFill>
                  <a:schemeClr val="tx1"/>
                </a:solidFill>
                <a:latin typeface="微軟正黑體" panose="020B0604030504040204" pitchFamily="34" charset="-120"/>
                <a:ea typeface="微軟正黑體" panose="020B0604030504040204" pitchFamily="34" charset="-120"/>
              </a:rPr>
              <a:t>User defined function</a:t>
            </a:r>
            <a:r>
              <a:rPr lang="zh-TW" altLang="en-US" dirty="0">
                <a:solidFill>
                  <a:schemeClr val="tx1"/>
                </a:solidFill>
                <a:latin typeface="微軟正黑體" panose="020B0604030504040204" pitchFamily="34" charset="-120"/>
                <a:ea typeface="微軟正黑體" panose="020B0604030504040204" pitchFamily="34" charset="-120"/>
              </a:rPr>
              <a:t>（使用者定義的函式）也與一般的 </a:t>
            </a:r>
            <a:r>
              <a:rPr lang="en-US" altLang="zh-TW" dirty="0">
                <a:solidFill>
                  <a:schemeClr val="tx1"/>
                </a:solidFill>
                <a:latin typeface="微軟正黑體" panose="020B0604030504040204" pitchFamily="34" charset="-120"/>
                <a:ea typeface="微軟正黑體" panose="020B0604030504040204" pitchFamily="34" charset="-120"/>
              </a:rPr>
              <a:t>function </a:t>
            </a:r>
            <a:r>
              <a:rPr lang="zh-TW" altLang="en-US" dirty="0">
                <a:solidFill>
                  <a:schemeClr val="tx1"/>
                </a:solidFill>
                <a:latin typeface="微軟正黑體" panose="020B0604030504040204" pitchFamily="34" charset="-120"/>
                <a:ea typeface="微軟正黑體" panose="020B0604030504040204" pitchFamily="34" charset="-120"/>
              </a:rPr>
              <a:t>類似，是可接受參數、執行動作 </a:t>
            </a:r>
            <a:r>
              <a:rPr lang="en-US" altLang="zh-TW" dirty="0">
                <a:solidFill>
                  <a:schemeClr val="tx1"/>
                </a:solidFill>
                <a:latin typeface="微軟正黑體" panose="020B0604030504040204" pitchFamily="34" charset="-120"/>
                <a:ea typeface="微軟正黑體" panose="020B0604030504040204" pitchFamily="34" charset="-120"/>
              </a:rPr>
              <a:t>(</a:t>
            </a:r>
            <a:r>
              <a:rPr lang="zh-TW" altLang="en-US" dirty="0">
                <a:solidFill>
                  <a:schemeClr val="tx1"/>
                </a:solidFill>
                <a:latin typeface="微軟正黑體" panose="020B0604030504040204" pitchFamily="34" charset="-120"/>
                <a:ea typeface="微軟正黑體" panose="020B0604030504040204" pitchFamily="34" charset="-120"/>
              </a:rPr>
              <a:t>如複雜計算</a:t>
            </a:r>
            <a:r>
              <a:rPr lang="en-US" altLang="zh-TW" dirty="0">
                <a:solidFill>
                  <a:schemeClr val="tx1"/>
                </a:solidFill>
                <a:latin typeface="微軟正黑體" panose="020B0604030504040204" pitchFamily="34" charset="-120"/>
                <a:ea typeface="微軟正黑體" panose="020B0604030504040204" pitchFamily="34" charset="-120"/>
              </a:rPr>
              <a:t>) </a:t>
            </a:r>
            <a:r>
              <a:rPr lang="zh-TW" altLang="en-US" dirty="0">
                <a:solidFill>
                  <a:schemeClr val="tx1"/>
                </a:solidFill>
                <a:latin typeface="微軟正黑體" panose="020B0604030504040204" pitchFamily="34" charset="-120"/>
                <a:ea typeface="微軟正黑體" panose="020B0604030504040204" pitchFamily="34" charset="-120"/>
              </a:rPr>
              <a:t>以及傳回該動作所得值的常式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solidFill>
                  <a:schemeClr val="tx1"/>
                </a:solidFill>
                <a:latin typeface="微軟正黑體" panose="020B0604030504040204" pitchFamily="34" charset="-120"/>
                <a:ea typeface="微軟正黑體" panose="020B0604030504040204" pitchFamily="34" charset="-120"/>
              </a:rPr>
              <a:t>優點包含：可進行模組化的程式撰寫、可加快執行速度、可降低網路傳輸量</a:t>
            </a:r>
          </a:p>
          <a:p>
            <a:pPr>
              <a:lnSpc>
                <a:spcPct val="200000"/>
              </a:lnSpc>
              <a:buFont typeface="Wingdings" panose="05000000000000000000" pitchFamily="2" charset="2"/>
              <a:buChar char="l"/>
            </a:pPr>
            <a:endParaRPr lang="zh-TW" altLang="en-US"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32059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組成</a:t>
            </a:r>
          </a:p>
        </p:txBody>
      </p:sp>
      <p:pic>
        <p:nvPicPr>
          <p:cNvPr id="7170" name="Picture 2">
            <a:extLst>
              <a:ext uri="{FF2B5EF4-FFF2-40B4-BE49-F238E27FC236}">
                <a16:creationId xmlns:a16="http://schemas.microsoft.com/office/drawing/2014/main" id="{98486613-A4EF-C960-7F0E-2377814D0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52" y="1677224"/>
            <a:ext cx="456247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44F6691-C2CA-D00A-D37A-B4A0F0826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223" y="3159352"/>
            <a:ext cx="340042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C5F84886-C834-B117-2D1C-09EB8DCCF0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2265" y="2763161"/>
            <a:ext cx="362049" cy="362049"/>
          </a:xfrm>
          <a:prstGeom prst="rect">
            <a:avLst/>
          </a:prstGeom>
          <a:noFill/>
          <a:extLst>
            <a:ext uri="{909E8E84-426E-40DD-AFC4-6F175D3DCCD1}">
              <a14:hiddenFill xmlns:a14="http://schemas.microsoft.com/office/drawing/2010/main">
                <a:solidFill>
                  <a:srgbClr val="FFFFFF"/>
                </a:solidFill>
              </a14:hiddenFill>
            </a:ext>
          </a:extLst>
        </p:spPr>
      </p:pic>
      <p:sp>
        <p:nvSpPr>
          <p:cNvPr id="6" name="副標題 2">
            <a:extLst>
              <a:ext uri="{FF2B5EF4-FFF2-40B4-BE49-F238E27FC236}">
                <a16:creationId xmlns:a16="http://schemas.microsoft.com/office/drawing/2014/main" id="{6FE62771-2AEA-CD1D-B6C3-599FCE07D685}"/>
              </a:ext>
            </a:extLst>
          </p:cNvPr>
          <p:cNvSpPr>
            <a:spLocks noGrp="1"/>
          </p:cNvSpPr>
          <p:nvPr>
            <p:ph type="subTitle" idx="1"/>
          </p:nvPr>
        </p:nvSpPr>
        <p:spPr>
          <a:xfrm>
            <a:off x="5206288" y="2729020"/>
            <a:ext cx="2892683" cy="396190"/>
          </a:xfrm>
        </p:spPr>
        <p:txBody>
          <a:bodyPr/>
          <a:lstStyle/>
          <a:p>
            <a:pPr marL="127000" indent="0">
              <a:lnSpc>
                <a:spcPct val="200000"/>
              </a:lnSpc>
              <a:buNone/>
            </a:pPr>
            <a:r>
              <a:rPr lang="en-US" altLang="zh-TW" sz="1400" dirty="0">
                <a:solidFill>
                  <a:schemeClr val="tx1"/>
                </a:solidFill>
                <a:latin typeface="微軟正黑體" panose="020B0604030504040204" pitchFamily="34" charset="-120"/>
                <a:ea typeface="微軟正黑體" panose="020B0604030504040204" pitchFamily="34" charset="-120"/>
              </a:rPr>
              <a:t>RETURN </a:t>
            </a:r>
            <a:r>
              <a:rPr lang="zh-TW" altLang="en-US" sz="1400" dirty="0">
                <a:solidFill>
                  <a:schemeClr val="tx1"/>
                </a:solidFill>
                <a:latin typeface="微軟正黑體" panose="020B0604030504040204" pitchFamily="34" charset="-120"/>
                <a:ea typeface="微軟正黑體" panose="020B0604030504040204" pitchFamily="34" charset="-120"/>
              </a:rPr>
              <a:t>也可以寫成這樣的形式！</a:t>
            </a:r>
          </a:p>
          <a:p>
            <a:pPr>
              <a:lnSpc>
                <a:spcPct val="200000"/>
              </a:lnSpc>
              <a:buFont typeface="Wingdings" panose="05000000000000000000" pitchFamily="2" charset="2"/>
              <a:buChar char="l"/>
            </a:pPr>
            <a:endParaRPr lang="zh-TW" altLang="en-US" sz="1400" dirty="0">
              <a:solidFill>
                <a:schemeClr val="tx1"/>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3210FAA8-099A-513C-14A2-9BBA7DCBEC02}"/>
              </a:ext>
            </a:extLst>
          </p:cNvPr>
          <p:cNvSpPr/>
          <p:nvPr/>
        </p:nvSpPr>
        <p:spPr>
          <a:xfrm>
            <a:off x="2360260" y="135234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函數名稱</a:t>
            </a:r>
          </a:p>
        </p:txBody>
      </p:sp>
      <p:sp>
        <p:nvSpPr>
          <p:cNvPr id="8" name="矩形 7">
            <a:extLst>
              <a:ext uri="{FF2B5EF4-FFF2-40B4-BE49-F238E27FC236}">
                <a16:creationId xmlns:a16="http://schemas.microsoft.com/office/drawing/2014/main" id="{3ECEC44B-3025-578D-68D0-55F3A4D1522A}"/>
              </a:ext>
            </a:extLst>
          </p:cNvPr>
          <p:cNvSpPr/>
          <p:nvPr/>
        </p:nvSpPr>
        <p:spPr>
          <a:xfrm>
            <a:off x="4190960" y="1352345"/>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9" name="矩形 8">
            <a:extLst>
              <a:ext uri="{FF2B5EF4-FFF2-40B4-BE49-F238E27FC236}">
                <a16:creationId xmlns:a16="http://schemas.microsoft.com/office/drawing/2014/main" id="{B171C3CE-2D35-C25C-0C0A-49E046DEE194}"/>
              </a:ext>
            </a:extLst>
          </p:cNvPr>
          <p:cNvSpPr/>
          <p:nvPr/>
        </p:nvSpPr>
        <p:spPr>
          <a:xfrm>
            <a:off x="1904095" y="1889756"/>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輸出參數</a:t>
            </a:r>
          </a:p>
        </p:txBody>
      </p:sp>
      <p:sp>
        <p:nvSpPr>
          <p:cNvPr id="10" name="矩形 9">
            <a:extLst>
              <a:ext uri="{FF2B5EF4-FFF2-40B4-BE49-F238E27FC236}">
                <a16:creationId xmlns:a16="http://schemas.microsoft.com/office/drawing/2014/main" id="{AD44F248-9304-BCAD-47C7-721B0D08ED2D}"/>
              </a:ext>
            </a:extLst>
          </p:cNvPr>
          <p:cNvSpPr/>
          <p:nvPr/>
        </p:nvSpPr>
        <p:spPr>
          <a:xfrm>
            <a:off x="3659671" y="257189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11" name="矩形 10">
            <a:extLst>
              <a:ext uri="{FF2B5EF4-FFF2-40B4-BE49-F238E27FC236}">
                <a16:creationId xmlns:a16="http://schemas.microsoft.com/office/drawing/2014/main" id="{F1492227-5DE9-44D5-0F40-74FB0658D385}"/>
              </a:ext>
            </a:extLst>
          </p:cNvPr>
          <p:cNvSpPr/>
          <p:nvPr/>
        </p:nvSpPr>
        <p:spPr>
          <a:xfrm>
            <a:off x="2427857" y="3999561"/>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回傳</a:t>
            </a:r>
          </a:p>
        </p:txBody>
      </p:sp>
    </p:spTree>
    <p:extLst>
      <p:ext uri="{BB962C8B-B14F-4D97-AF65-F5344CB8AC3E}">
        <p14:creationId xmlns:p14="http://schemas.microsoft.com/office/powerpoint/2010/main" val="83373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類型</a:t>
            </a: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418418" y="1468225"/>
            <a:ext cx="6577426" cy="2383200"/>
          </a:xfrm>
        </p:spPr>
        <p:txBody>
          <a:bodyPr/>
          <a:lstStyle/>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純量函式</a:t>
            </a:r>
            <a:r>
              <a:rPr lang="zh-TW" altLang="en-US" dirty="0">
                <a:latin typeface="微軟正黑體" panose="020B0604030504040204" pitchFamily="34" charset="-120"/>
                <a:ea typeface="微軟正黑體" panose="020B0604030504040204" pitchFamily="34" charset="-120"/>
              </a:rPr>
              <a:t>：使用 </a:t>
            </a:r>
            <a:r>
              <a:rPr lang="en-US" altLang="zh-TW" dirty="0">
                <a:latin typeface="微軟正黑體" panose="020B0604030504040204" pitchFamily="34" charset="-120"/>
                <a:ea typeface="微軟正黑體" panose="020B0604030504040204" pitchFamily="34" charset="-120"/>
              </a:rPr>
              <a:t>RETURN </a:t>
            </a:r>
            <a:r>
              <a:rPr lang="zh-TW" altLang="en-US" dirty="0">
                <a:latin typeface="微軟正黑體" panose="020B0604030504040204" pitchFamily="34" charset="-120"/>
                <a:ea typeface="微軟正黑體" panose="020B0604030504040204" pitchFamily="34" charset="-120"/>
              </a:rPr>
              <a:t>回傳單一資料值，傳回類型可以是 </a:t>
            </a:r>
            <a:r>
              <a:rPr lang="en-US" altLang="zh-TW" dirty="0">
                <a:latin typeface="微軟正黑體" panose="020B0604030504040204" pitchFamily="34" charset="-120"/>
                <a:ea typeface="微軟正黑體" panose="020B0604030504040204" pitchFamily="34" charset="-120"/>
              </a:rPr>
              <a:t>text</a:t>
            </a:r>
            <a:r>
              <a:rPr lang="zh-TW" altLang="en-US" dirty="0">
                <a:latin typeface="微軟正黑體" panose="020B0604030504040204" pitchFamily="34" charset="-120"/>
                <a:ea typeface="微軟正黑體" panose="020B0604030504040204" pitchFamily="34" charset="-120"/>
              </a:rPr>
              <a:t>、 </a:t>
            </a:r>
            <a:r>
              <a:rPr lang="en-US" altLang="zh-TW" dirty="0" err="1">
                <a:latin typeface="微軟正黑體" panose="020B0604030504040204" pitchFamily="34" charset="-120"/>
                <a:ea typeface="微軟正黑體" panose="020B0604030504040204" pitchFamily="34" charset="-120"/>
              </a:rPr>
              <a:t>ntext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image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cursor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timestamp </a:t>
            </a:r>
            <a:r>
              <a:rPr lang="zh-TW" altLang="en-US" dirty="0">
                <a:latin typeface="微軟正黑體" panose="020B0604030504040204" pitchFamily="34" charset="-120"/>
                <a:ea typeface="微軟正黑體" panose="020B0604030504040204" pitchFamily="34" charset="-120"/>
              </a:rPr>
              <a:t>以外的任何資料類型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資料表值函式</a:t>
            </a:r>
            <a:r>
              <a:rPr lang="zh-TW" altLang="en-US" dirty="0">
                <a:latin typeface="微軟正黑體" panose="020B0604030504040204" pitchFamily="34" charset="-120"/>
                <a:ea typeface="微軟正黑體" panose="020B0604030504040204" pitchFamily="34" charset="-120"/>
              </a:rPr>
              <a:t>：回傳 </a:t>
            </a:r>
            <a:r>
              <a:rPr lang="en-US" altLang="zh-TW" dirty="0">
                <a:latin typeface="微軟正黑體" panose="020B0604030504040204" pitchFamily="34" charset="-120"/>
                <a:ea typeface="微軟正黑體" panose="020B0604030504040204" pitchFamily="34" charset="-120"/>
              </a:rPr>
              <a:t>TABLE </a:t>
            </a:r>
            <a:r>
              <a:rPr lang="zh-TW" altLang="en-US" dirty="0">
                <a:latin typeface="微軟正黑體" panose="020B0604030504040204" pitchFamily="34" charset="-120"/>
                <a:ea typeface="微軟正黑體" panose="020B0604030504040204" pitchFamily="34" charset="-120"/>
              </a:rPr>
              <a:t>這個資料型態</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系統函式</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SQL Server </a:t>
            </a:r>
            <a:r>
              <a:rPr lang="zh-TW" altLang="en-US" dirty="0">
                <a:latin typeface="微軟正黑體" panose="020B0604030504040204" pitchFamily="34" charset="-120"/>
                <a:ea typeface="微軟正黑體" panose="020B0604030504040204" pitchFamily="34" charset="-120"/>
              </a:rPr>
              <a:t>提供許多可用以執行各種作業的系統函數。 這些函數不能修改</a:t>
            </a:r>
          </a:p>
        </p:txBody>
      </p:sp>
    </p:spTree>
    <p:extLst>
      <p:ext uri="{BB962C8B-B14F-4D97-AF65-F5344CB8AC3E}">
        <p14:creationId xmlns:p14="http://schemas.microsoft.com/office/powerpoint/2010/main" val="1530330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純量函式</a:t>
            </a:r>
          </a:p>
        </p:txBody>
      </p:sp>
      <p:pic>
        <p:nvPicPr>
          <p:cNvPr id="8194" name="Picture 2">
            <a:extLst>
              <a:ext uri="{FF2B5EF4-FFF2-40B4-BE49-F238E27FC236}">
                <a16:creationId xmlns:a16="http://schemas.microsoft.com/office/drawing/2014/main" id="{C0830B54-0CC1-5741-1E8A-127EA4519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3426" y="1336451"/>
            <a:ext cx="577215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74269C7-5BA4-6C16-6642-992D57012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3426" y="2547283"/>
            <a:ext cx="60769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023CD64-FE24-C19A-1510-248CE26F4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5625" y="3587977"/>
            <a:ext cx="6715125" cy="10763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A34AB6F-A7E1-CE0E-4816-9C2C21C64187}"/>
              </a:ext>
            </a:extLst>
          </p:cNvPr>
          <p:cNvSpPr/>
          <p:nvPr/>
        </p:nvSpPr>
        <p:spPr>
          <a:xfrm>
            <a:off x="4661377" y="1336451"/>
            <a:ext cx="2660698" cy="27921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0FA9BD80-FE22-4A53-ADD6-941F64E0B009}"/>
              </a:ext>
            </a:extLst>
          </p:cNvPr>
          <p:cNvSpPr/>
          <p:nvPr/>
        </p:nvSpPr>
        <p:spPr>
          <a:xfrm>
            <a:off x="4661376" y="3601727"/>
            <a:ext cx="3636975" cy="24837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0E33EB1-22A4-259B-FFE2-701BB1AD6E33}"/>
              </a:ext>
            </a:extLst>
          </p:cNvPr>
          <p:cNvSpPr/>
          <p:nvPr/>
        </p:nvSpPr>
        <p:spPr>
          <a:xfrm>
            <a:off x="552086" y="1731779"/>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原本的</a:t>
            </a:r>
          </a:p>
        </p:txBody>
      </p:sp>
      <p:sp>
        <p:nvSpPr>
          <p:cNvPr id="8" name="矩形 7">
            <a:extLst>
              <a:ext uri="{FF2B5EF4-FFF2-40B4-BE49-F238E27FC236}">
                <a16:creationId xmlns:a16="http://schemas.microsoft.com/office/drawing/2014/main" id="{AE2620B5-0748-64BB-0371-C73D97959C08}"/>
              </a:ext>
            </a:extLst>
          </p:cNvPr>
          <p:cNvSpPr/>
          <p:nvPr/>
        </p:nvSpPr>
        <p:spPr>
          <a:xfrm>
            <a:off x="552086" y="2861648"/>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新增函式</a:t>
            </a:r>
          </a:p>
        </p:txBody>
      </p:sp>
      <p:sp>
        <p:nvSpPr>
          <p:cNvPr id="9" name="矩形 8">
            <a:extLst>
              <a:ext uri="{FF2B5EF4-FFF2-40B4-BE49-F238E27FC236}">
                <a16:creationId xmlns:a16="http://schemas.microsoft.com/office/drawing/2014/main" id="{0D8BA428-DCC3-1234-6AA8-9F3D70614D4C}"/>
              </a:ext>
            </a:extLst>
          </p:cNvPr>
          <p:cNvSpPr/>
          <p:nvPr/>
        </p:nvSpPr>
        <p:spPr>
          <a:xfrm>
            <a:off x="552085" y="3969017"/>
            <a:ext cx="91232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修改後</a:t>
            </a:r>
          </a:p>
        </p:txBody>
      </p:sp>
    </p:spTree>
    <p:extLst>
      <p:ext uri="{BB962C8B-B14F-4D97-AF65-F5344CB8AC3E}">
        <p14:creationId xmlns:p14="http://schemas.microsoft.com/office/powerpoint/2010/main" val="1531413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6" name="文字方塊 5">
            <a:extLst>
              <a:ext uri="{FF2B5EF4-FFF2-40B4-BE49-F238E27FC236}">
                <a16:creationId xmlns:a16="http://schemas.microsoft.com/office/drawing/2014/main" id="{6C933D9E-C79E-EE13-5F57-2B3402DDF19F}"/>
              </a:ext>
            </a:extLst>
          </p:cNvPr>
          <p:cNvSpPr txBox="1"/>
          <p:nvPr/>
        </p:nvSpPr>
        <p:spPr>
          <a:xfrm>
            <a:off x="3647394" y="2310140"/>
            <a:ext cx="1849211" cy="523220"/>
          </a:xfrm>
          <a:prstGeom prst="rect">
            <a:avLst/>
          </a:prstGeom>
          <a:noFill/>
        </p:spPr>
        <p:txBody>
          <a:bodyPr wrap="square" rtlCol="0">
            <a:spAutoFit/>
          </a:bodyPr>
          <a:lstStyle/>
          <a:p>
            <a:r>
              <a:rPr lang="en-US" altLang="zh-TW" sz="2800" b="1" dirty="0">
                <a:latin typeface="微軟正黑體" panose="020B0604030504040204" pitchFamily="34" charset="-120"/>
                <a:ea typeface="微軟正黑體" panose="020B0604030504040204" pitchFamily="34" charset="-120"/>
              </a:rPr>
              <a:t>Data </a:t>
            </a:r>
            <a:r>
              <a:rPr lang="zh-TW" altLang="en-US" sz="2800" b="1" dirty="0">
                <a:latin typeface="微軟正黑體" panose="020B0604030504040204" pitchFamily="34" charset="-120"/>
                <a:ea typeface="微軟正黑體" panose="020B0604030504040204" pitchFamily="34" charset="-120"/>
              </a:rPr>
              <a:t>下載</a:t>
            </a:r>
          </a:p>
        </p:txBody>
      </p:sp>
    </p:spTree>
    <p:extLst>
      <p:ext uri="{BB962C8B-B14F-4D97-AF65-F5344CB8AC3E}">
        <p14:creationId xmlns:p14="http://schemas.microsoft.com/office/powerpoint/2010/main" val="910039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 </a:t>
            </a:r>
            <a:r>
              <a:rPr lang="zh-TW" altLang="en-US" sz="2400" b="1" dirty="0">
                <a:latin typeface="微軟正黑體" panose="020B0604030504040204" pitchFamily="34" charset="-120"/>
                <a:ea typeface="微軟正黑體" panose="020B0604030504040204" pitchFamily="34" charset="-120"/>
              </a:rPr>
              <a:t>資料表值函式</a:t>
            </a:r>
          </a:p>
        </p:txBody>
      </p:sp>
      <p:pic>
        <p:nvPicPr>
          <p:cNvPr id="9218" name="Picture 2">
            <a:extLst>
              <a:ext uri="{FF2B5EF4-FFF2-40B4-BE49-F238E27FC236}">
                <a16:creationId xmlns:a16="http://schemas.microsoft.com/office/drawing/2014/main" id="{1788EF49-6917-B5C9-5A2D-A09757A43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87" y="1877326"/>
            <a:ext cx="4054177" cy="179345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6960469-6FDF-3C00-FBD7-BB2F7F2B1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352" y="1252555"/>
            <a:ext cx="3458398" cy="13556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0967DCD1-AC14-4492-AC04-7989D2A8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269"/>
          <a:stretch/>
        </p:blipFill>
        <p:spPr bwMode="auto">
          <a:xfrm>
            <a:off x="4972352" y="2698428"/>
            <a:ext cx="3556861" cy="119251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563FFE8-A5CF-D322-36CE-A5273C823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823" y="3825959"/>
            <a:ext cx="2883783" cy="32133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D4949FBA-3248-EF94-0A40-0ED6F43B67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2352" y="4161457"/>
            <a:ext cx="3633223" cy="38244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接點 9">
            <a:extLst>
              <a:ext uri="{FF2B5EF4-FFF2-40B4-BE49-F238E27FC236}">
                <a16:creationId xmlns:a16="http://schemas.microsoft.com/office/drawing/2014/main" id="{E9690A4C-B7B7-691E-1258-5DD722764EEB}"/>
              </a:ext>
            </a:extLst>
          </p:cNvPr>
          <p:cNvCxnSpPr/>
          <p:nvPr/>
        </p:nvCxnSpPr>
        <p:spPr>
          <a:xfrm>
            <a:off x="4805756" y="1252555"/>
            <a:ext cx="0" cy="3532576"/>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60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User Defined Function </a:t>
            </a:r>
            <a:endParaRPr lang="zh-TW" altLang="en-US" sz="2400" b="1" dirty="0">
              <a:latin typeface="微軟正黑體" panose="020B0604030504040204" pitchFamily="34" charset="-120"/>
              <a:ea typeface="微軟正黑體" panose="020B0604030504040204" pitchFamily="34" charset="-120"/>
            </a:endParaRPr>
          </a:p>
        </p:txBody>
      </p:sp>
      <p:sp>
        <p:nvSpPr>
          <p:cNvPr id="2" name="副標題 1">
            <a:extLst>
              <a:ext uri="{FF2B5EF4-FFF2-40B4-BE49-F238E27FC236}">
                <a16:creationId xmlns:a16="http://schemas.microsoft.com/office/drawing/2014/main" id="{EEEF6D0D-150F-BECF-ED53-D44BB7F28835}"/>
              </a:ext>
            </a:extLst>
          </p:cNvPr>
          <p:cNvSpPr>
            <a:spLocks noGrp="1"/>
          </p:cNvSpPr>
          <p:nvPr>
            <p:ph type="subTitle" idx="1"/>
          </p:nvPr>
        </p:nvSpPr>
        <p:spPr>
          <a:xfrm>
            <a:off x="1148156" y="1454475"/>
            <a:ext cx="6577426" cy="2383200"/>
          </a:xfrm>
        </p:spPr>
        <p:txBody>
          <a:bodyPr/>
          <a:lstStyle/>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如何找到我的</a:t>
            </a:r>
            <a:r>
              <a:rPr lang="en-US" altLang="zh-TW" dirty="0">
                <a:latin typeface="微軟正黑體" panose="020B0604030504040204" pitchFamily="34" charset="-120"/>
                <a:ea typeface="微軟正黑體" panose="020B0604030504040204" pitchFamily="34" charset="-120"/>
              </a:rPr>
              <a:t>function?</a:t>
            </a: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可程式性 → 函數 → 資料表值函式</a:t>
            </a:r>
          </a:p>
          <a:p>
            <a:pPr>
              <a:lnSpc>
                <a:spcPct val="2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0242" name="Picture 2">
            <a:extLst>
              <a:ext uri="{FF2B5EF4-FFF2-40B4-BE49-F238E27FC236}">
                <a16:creationId xmlns:a16="http://schemas.microsoft.com/office/drawing/2014/main" id="{E3A76A43-5F38-D795-D029-1BE9287D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044" y="1517757"/>
            <a:ext cx="2232036" cy="282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18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graphicFrame>
        <p:nvGraphicFramePr>
          <p:cNvPr id="5" name="表格 4">
            <a:extLst>
              <a:ext uri="{FF2B5EF4-FFF2-40B4-BE49-F238E27FC236}">
                <a16:creationId xmlns:a16="http://schemas.microsoft.com/office/drawing/2014/main" id="{E8B879A9-04C6-976E-482D-708EB070A5A8}"/>
              </a:ext>
            </a:extLst>
          </p:cNvPr>
          <p:cNvGraphicFramePr>
            <a:graphicFrameLocks noGrp="1"/>
          </p:cNvGraphicFramePr>
          <p:nvPr>
            <p:extLst>
              <p:ext uri="{D42A27DB-BD31-4B8C-83A1-F6EECF244321}">
                <p14:modId xmlns:p14="http://schemas.microsoft.com/office/powerpoint/2010/main" val="2596071476"/>
              </p:ext>
            </p:extLst>
          </p:nvPr>
        </p:nvGraphicFramePr>
        <p:xfrm>
          <a:off x="1443037" y="1460183"/>
          <a:ext cx="6257925" cy="3141331"/>
        </p:xfrm>
        <a:graphic>
          <a:graphicData uri="http://schemas.openxmlformats.org/drawingml/2006/table">
            <a:tbl>
              <a:tblPr>
                <a:tableStyleId>{8A107856-5554-42FB-B03E-39F5DBC370BA}</a:tableStyleId>
              </a:tblPr>
              <a:tblGrid>
                <a:gridCol w="2924175">
                  <a:extLst>
                    <a:ext uri="{9D8B030D-6E8A-4147-A177-3AD203B41FA5}">
                      <a16:colId xmlns:a16="http://schemas.microsoft.com/office/drawing/2014/main" val="805145382"/>
                    </a:ext>
                  </a:extLst>
                </a:gridCol>
                <a:gridCol w="3333750">
                  <a:extLst>
                    <a:ext uri="{9D8B030D-6E8A-4147-A177-3AD203B41FA5}">
                      <a16:colId xmlns:a16="http://schemas.microsoft.com/office/drawing/2014/main" val="146388700"/>
                    </a:ext>
                  </a:extLst>
                </a:gridCol>
              </a:tblGrid>
              <a:tr h="426756">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Stored Procedure</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tc>
                  <a:txBody>
                    <a:bodyPr/>
                    <a:lstStyle/>
                    <a:p>
                      <a:pPr rtl="0" fontAlgn="t">
                        <a:lnSpc>
                          <a:spcPct val="150000"/>
                        </a:lnSpc>
                        <a:spcBef>
                          <a:spcPts val="0"/>
                        </a:spcBef>
                        <a:spcAft>
                          <a:spcPts val="0"/>
                        </a:spcAft>
                      </a:pPr>
                      <a:r>
                        <a:rPr lang="en-US" sz="1400" b="1" u="none" strike="noStrike" dirty="0">
                          <a:solidFill>
                            <a:schemeClr val="bg1"/>
                          </a:solidFill>
                          <a:effectLst/>
                          <a:latin typeface="微軟正黑體" panose="020B0604030504040204" pitchFamily="34" charset="-120"/>
                          <a:ea typeface="微軟正黑體" panose="020B0604030504040204" pitchFamily="34" charset="-120"/>
                        </a:rPr>
                        <a:t>User Defined Function</a:t>
                      </a:r>
                      <a:endParaRPr lang="en-US" b="1" dirty="0">
                        <a:solidFill>
                          <a:schemeClr val="bg1"/>
                        </a:solidFill>
                        <a:effectLst/>
                        <a:latin typeface="微軟正黑體" panose="020B0604030504040204" pitchFamily="34" charset="-120"/>
                        <a:ea typeface="微軟正黑體" panose="020B0604030504040204" pitchFamily="34" charset="-120"/>
                      </a:endParaRPr>
                    </a:p>
                  </a:txBody>
                  <a:tcPr marL="95250" marR="95250" marT="95250" marB="95250">
                    <a:solidFill>
                      <a:srgbClr val="115B9F"/>
                    </a:solidFill>
                  </a:tcPr>
                </a:tc>
                <a:extLst>
                  <a:ext uri="{0D108BD9-81ED-4DB2-BD59-A6C34878D82A}">
                    <a16:rowId xmlns:a16="http://schemas.microsoft.com/office/drawing/2014/main" val="2868769185"/>
                  </a:ext>
                </a:extLst>
              </a:tr>
              <a:tr h="507018">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不一定要回傳值</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需要回傳值</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3090197370"/>
                  </a:ext>
                </a:extLst>
              </a:tr>
              <a:tr h="507018">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回傳值可以</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0</a:t>
                      </a: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到多個</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a:solidFill>
                            <a:srgbClr val="000000"/>
                          </a:solidFill>
                          <a:effectLst/>
                          <a:latin typeface="微軟正黑體" panose="020B0604030504040204" pitchFamily="34" charset="-120"/>
                          <a:ea typeface="微軟正黑體" panose="020B0604030504040204" pitchFamily="34" charset="-120"/>
                        </a:rPr>
                        <a:t>回傳值為一個值或是</a:t>
                      </a:r>
                      <a:r>
                        <a:rPr lang="en-US" altLang="zh-TW" sz="1400" b="0" u="none" strike="noStrike">
                          <a:solidFill>
                            <a:srgbClr val="000000"/>
                          </a:solidFill>
                          <a:effectLst/>
                          <a:latin typeface="微軟正黑體" panose="020B0604030504040204" pitchFamily="34" charset="-120"/>
                          <a:ea typeface="微軟正黑體" panose="020B0604030504040204" pitchFamily="34" charset="-120"/>
                        </a:rPr>
                        <a:t>table</a:t>
                      </a:r>
                      <a:endParaRPr lang="zh-TW" altLang="en-US">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999304647"/>
                  </a:ext>
                </a:extLst>
              </a:tr>
              <a:tr h="779446">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Function</a:t>
                      </a:r>
                      <a:endParaRPr lang="en-US"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不可以使用</a:t>
                      </a:r>
                      <a:r>
                        <a:rPr lang="en-US" sz="1400" b="0" u="none" strike="noStrike" dirty="0">
                          <a:solidFill>
                            <a:srgbClr val="000000"/>
                          </a:solidFill>
                          <a:effectLst/>
                          <a:latin typeface="微軟正黑體" panose="020B0604030504040204" pitchFamily="34" charset="-120"/>
                          <a:ea typeface="微軟正黑體" panose="020B0604030504040204" pitchFamily="34" charset="-120"/>
                        </a:rPr>
                        <a:t>Stored Procedure </a:t>
                      </a:r>
                      <a:endParaRPr 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en-US" sz="1200" b="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但使用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Function</a:t>
                      </a: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是可以的</a:t>
                      </a:r>
                      <a:r>
                        <a:rPr lang="en-US" altLang="zh-TW" sz="1200" b="0" u="none" strike="noStrike" dirty="0">
                          <a:solidFill>
                            <a:srgbClr val="000000"/>
                          </a:solidFill>
                          <a:effectLst/>
                          <a:latin typeface="微軟正黑體" panose="020B0604030504040204" pitchFamily="34" charset="-120"/>
                          <a:ea typeface="微軟正黑體" panose="020B0604030504040204" pitchFamily="34" charset="-120"/>
                        </a:rPr>
                        <a:t>)</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2692945320"/>
                  </a:ext>
                </a:extLst>
              </a:tr>
              <a:tr h="824851">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可更改資料庫</a:t>
                      </a:r>
                      <a:endParaRPr lang="zh-TW" altLang="en-US" dirty="0">
                        <a:effectLst/>
                        <a:latin typeface="微軟正黑體" panose="020B0604030504040204" pitchFamily="34" charset="-120"/>
                        <a:ea typeface="微軟正黑體" panose="020B0604030504040204" pitchFamily="34" charset="-120"/>
                      </a:endParaRPr>
                    </a:p>
                    <a:p>
                      <a:pPr rtl="0" fontAlgn="t">
                        <a:lnSpc>
                          <a:spcPct val="150000"/>
                        </a:lnSpc>
                        <a:spcBef>
                          <a:spcPts val="0"/>
                        </a:spcBef>
                        <a:spcAft>
                          <a:spcPts val="0"/>
                        </a:spcAft>
                      </a:pPr>
                      <a:r>
                        <a:rPr lang="zh-TW" altLang="en-US" sz="1200" b="0" u="none" strike="noStrike" dirty="0">
                          <a:solidFill>
                            <a:srgbClr val="000000"/>
                          </a:solidFill>
                          <a:effectLst/>
                          <a:latin typeface="微軟正黑體" panose="020B0604030504040204" pitchFamily="34" charset="-120"/>
                          <a:ea typeface="微軟正黑體" panose="020B0604030504040204" pitchFamily="34" charset="-120"/>
                        </a:rPr>
                        <a:t>（使用</a:t>
                      </a:r>
                      <a:r>
                        <a:rPr lang="en-US" sz="1200" b="0" u="none" strike="noStrike" dirty="0">
                          <a:solidFill>
                            <a:srgbClr val="000000"/>
                          </a:solidFill>
                          <a:effectLst/>
                          <a:latin typeface="微軟正黑體" panose="020B0604030504040204" pitchFamily="34" charset="-120"/>
                          <a:ea typeface="微軟正黑體" panose="020B0604030504040204" pitchFamily="34" charset="-120"/>
                        </a:rPr>
                        <a:t>Update, Delete, Insert）</a:t>
                      </a:r>
                      <a:endParaRPr lang="en-US" sz="1200" dirty="0">
                        <a:effectLst/>
                        <a:latin typeface="微軟正黑體" panose="020B0604030504040204" pitchFamily="34" charset="-120"/>
                        <a:ea typeface="微軟正黑體" panose="020B0604030504040204" pitchFamily="34" charset="-120"/>
                      </a:endParaRPr>
                    </a:p>
                  </a:txBody>
                  <a:tcPr marL="95250" marR="95250" marT="95250" marB="95250"/>
                </a:tc>
                <a:tc>
                  <a:txBody>
                    <a:bodyPr/>
                    <a:lstStyle/>
                    <a:p>
                      <a:pPr rtl="0" fontAlgn="t">
                        <a:lnSpc>
                          <a:spcPct val="150000"/>
                        </a:lnSpc>
                        <a:spcBef>
                          <a:spcPts val="0"/>
                        </a:spcBef>
                        <a:spcAft>
                          <a:spcPts val="0"/>
                        </a:spcAft>
                      </a:pPr>
                      <a:r>
                        <a:rPr lang="zh-TW" altLang="en-US" sz="1400" b="0" u="none" strike="noStrike" dirty="0">
                          <a:solidFill>
                            <a:srgbClr val="000000"/>
                          </a:solidFill>
                          <a:effectLst/>
                          <a:latin typeface="微軟正黑體" panose="020B0604030504040204" pitchFamily="34" charset="-120"/>
                          <a:ea typeface="微軟正黑體" panose="020B0604030504040204" pitchFamily="34" charset="-120"/>
                        </a:rPr>
                        <a:t>不可更改資料庫</a:t>
                      </a:r>
                      <a:endParaRPr lang="zh-TW" altLang="en-US" dirty="0">
                        <a:effectLst/>
                        <a:latin typeface="微軟正黑體" panose="020B0604030504040204" pitchFamily="34" charset="-120"/>
                        <a:ea typeface="微軟正黑體" panose="020B0604030504040204" pitchFamily="34" charset="-120"/>
                      </a:endParaRPr>
                    </a:p>
                  </a:txBody>
                  <a:tcPr marL="95250" marR="95250" marT="95250" marB="95250"/>
                </a:tc>
                <a:extLst>
                  <a:ext uri="{0D108BD9-81ED-4DB2-BD59-A6C34878D82A}">
                    <a16:rowId xmlns:a16="http://schemas.microsoft.com/office/drawing/2014/main" val="601539533"/>
                  </a:ext>
                </a:extLst>
              </a:tr>
            </a:tbl>
          </a:graphicData>
        </a:graphic>
      </p:graphicFrame>
    </p:spTree>
    <p:extLst>
      <p:ext uri="{BB962C8B-B14F-4D97-AF65-F5344CB8AC3E}">
        <p14:creationId xmlns:p14="http://schemas.microsoft.com/office/powerpoint/2010/main" val="2870419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vs User Defined Function</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09413" y="1516352"/>
            <a:ext cx="6577426" cy="2383200"/>
          </a:xfrm>
        </p:spPr>
        <p:txBody>
          <a:bodyPr/>
          <a:lstStyle/>
          <a:p>
            <a:pPr marL="127000" indent="0">
              <a:lnSpc>
                <a:spcPct val="150000"/>
              </a:lnSpc>
              <a:buNone/>
            </a:pPr>
            <a:r>
              <a:rPr lang="zh-TW" altLang="en-US" dirty="0">
                <a:latin typeface="微軟正黑體" panose="020B0604030504040204" pitchFamily="34" charset="-120"/>
                <a:ea typeface="微軟正黑體" panose="020B0604030504040204" pitchFamily="34" charset="-120"/>
              </a:rPr>
              <a:t>當要套入在 </a:t>
            </a:r>
            <a:r>
              <a:rPr lang="en-US" altLang="zh-TW" dirty="0">
                <a:latin typeface="微軟正黑體" panose="020B0604030504040204" pitchFamily="34" charset="-120"/>
                <a:ea typeface="微軟正黑體" panose="020B0604030504040204" pitchFamily="34" charset="-120"/>
              </a:rPr>
              <a:t>SQL </a:t>
            </a:r>
            <a:r>
              <a:rPr lang="zh-TW" altLang="en-US" dirty="0">
                <a:latin typeface="微軟正黑體" panose="020B0604030504040204" pitchFamily="34" charset="-120"/>
                <a:ea typeface="微軟正黑體" panose="020B0604030504040204" pitchFamily="34" charset="-120"/>
              </a:rPr>
              <a:t>指令中使用時：</a:t>
            </a: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：不推薦使用</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en-US" altLang="zh-TW"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a:p>
            <a:pPr>
              <a:lnSpc>
                <a:spcPct val="15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User Defined Function</a:t>
            </a:r>
            <a:r>
              <a:rPr lang="zh-TW" altLang="en-US" dirty="0">
                <a:latin typeface="微軟正黑體" panose="020B0604030504040204" pitchFamily="34" charset="-120"/>
                <a:ea typeface="微軟正黑體" panose="020B0604030504040204" pitchFamily="34" charset="-120"/>
              </a:rPr>
              <a:t>：可以直接套入指令中</a:t>
            </a:r>
          </a:p>
          <a:p>
            <a:pPr>
              <a:lnSpc>
                <a:spcPct val="150000"/>
              </a:lnSpc>
              <a:buFont typeface="Wingdings" panose="05000000000000000000" pitchFamily="2" charset="2"/>
              <a:buChar char="l"/>
            </a:pPr>
            <a:r>
              <a:rPr lang="en-US" altLang="zh-TW" dirty="0" err="1">
                <a:latin typeface="微軟正黑體" panose="020B0604030504040204" pitchFamily="34" charset="-120"/>
                <a:ea typeface="微軟正黑體" panose="020B0604030504040204" pitchFamily="34" charset="-120"/>
              </a:rPr>
              <a:t>eg.</a:t>
            </a:r>
            <a:r>
              <a:rPr lang="en-US" altLang="zh-TW" dirty="0">
                <a:latin typeface="微軟正黑體" panose="020B0604030504040204" pitchFamily="34" charset="-120"/>
                <a:ea typeface="微軟正黑體" panose="020B0604030504040204" pitchFamily="34" charset="-120"/>
              </a:rPr>
              <a:t>  SELECT * FROM [Function Name]</a:t>
            </a:r>
          </a:p>
          <a:p>
            <a:pPr>
              <a:lnSpc>
                <a:spcPct val="150000"/>
              </a:lnSpc>
              <a:buFont typeface="Wingdings" panose="05000000000000000000" pitchFamily="2" charset="2"/>
              <a:buChar char="l"/>
            </a:pPr>
            <a:endParaRPr lang="zh-TW" altLang="en-US" dirty="0">
              <a:latin typeface="微軟正黑體" panose="020B0604030504040204" pitchFamily="34" charset="-120"/>
              <a:ea typeface="微軟正黑體" panose="020B0604030504040204" pitchFamily="34" charset="-120"/>
            </a:endParaRPr>
          </a:p>
        </p:txBody>
      </p:sp>
      <p:pic>
        <p:nvPicPr>
          <p:cNvPr id="12290" name="Picture 2">
            <a:extLst>
              <a:ext uri="{FF2B5EF4-FFF2-40B4-BE49-F238E27FC236}">
                <a16:creationId xmlns:a16="http://schemas.microsoft.com/office/drawing/2014/main" id="{E565D067-A44C-238F-D5A1-332FB3765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9509" y="2341239"/>
            <a:ext cx="428625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31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zh-TW" altLang="en-US" b="1" dirty="0">
                <a:latin typeface="微軟正黑體" panose="020B0604030504040204" pitchFamily="34" charset="-120"/>
                <a:ea typeface="微軟正黑體" panose="020B0604030504040204" pitchFamily="34" charset="-120"/>
              </a:rPr>
              <a:t>其他常用語法</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03</a:t>
            </a:r>
            <a:endParaRPr dirty="0"/>
          </a:p>
        </p:txBody>
      </p:sp>
    </p:spTree>
    <p:extLst>
      <p:ext uri="{BB962C8B-B14F-4D97-AF65-F5344CB8AC3E}">
        <p14:creationId xmlns:p14="http://schemas.microsoft.com/office/powerpoint/2010/main" val="3461133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基礎語法</a:t>
            </a:r>
          </a:p>
        </p:txBody>
      </p:sp>
      <p:sp>
        <p:nvSpPr>
          <p:cNvPr id="4" name="文字方塊 3">
            <a:extLst>
              <a:ext uri="{FF2B5EF4-FFF2-40B4-BE49-F238E27FC236}">
                <a16:creationId xmlns:a16="http://schemas.microsoft.com/office/drawing/2014/main" id="{6C0FD574-BE5D-657C-1194-B21114D3F0BB}"/>
              </a:ext>
            </a:extLst>
          </p:cNvPr>
          <p:cNvSpPr txBox="1">
            <a:spLocks/>
          </p:cNvSpPr>
          <p:nvPr/>
        </p:nvSpPr>
        <p:spPr>
          <a:xfrm>
            <a:off x="1485901" y="1355135"/>
            <a:ext cx="6735536" cy="2447721"/>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altLang="zh-TW" sz="1600" b="1" dirty="0">
                <a:latin typeface="微軟正黑體" panose="020B0604030504040204" pitchFamily="34" charset="-120"/>
                <a:ea typeface="微軟正黑體" panose="020B0604030504040204" pitchFamily="34" charset="-120"/>
              </a:rPr>
              <a:t>GROUP BY</a:t>
            </a:r>
            <a:r>
              <a:rPr lang="zh-TW" altLang="en-US" sz="1600" b="1"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hlinkClick r:id="rId3"/>
              </a:rPr>
              <a:t>https://www.1keydata.com/tw/sql/sqlgroupby.html</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250000"/>
              </a:lnSpc>
              <a:buFont typeface="Arial" panose="020B0604020202020204" pitchFamily="34" charset="0"/>
              <a:buChar char="•"/>
            </a:pPr>
            <a:r>
              <a:rPr lang="zh-TW" altLang="en-US" sz="1600" dirty="0">
                <a:latin typeface="微軟正黑體" panose="020B0604030504040204" pitchFamily="34" charset="-120"/>
                <a:ea typeface="微軟正黑體" panose="020B0604030504040204" pitchFamily="34" charset="-120"/>
              </a:rPr>
              <a:t>其他的看參考網站　</a:t>
            </a:r>
            <a:endParaRPr lang="en-US" altLang="zh-TW" sz="1600" dirty="0">
              <a:latin typeface="微軟正黑體" panose="020B0604030504040204" pitchFamily="34" charset="-120"/>
              <a:ea typeface="微軟正黑體" panose="020B0604030504040204" pitchFamily="34" charset="-120"/>
            </a:endParaRPr>
          </a:p>
          <a:p>
            <a:pPr>
              <a:lnSpc>
                <a:spcPct val="250000"/>
              </a:lnSpc>
            </a:pPr>
            <a:r>
              <a:rPr lang="en-US" altLang="zh-TW" sz="1600" dirty="0">
                <a:latin typeface="微軟正黑體" panose="020B0604030504040204" pitchFamily="34" charset="-120"/>
                <a:ea typeface="微軟正黑體" panose="020B0604030504040204" pitchFamily="34" charset="-120"/>
                <a:hlinkClick r:id="rId4"/>
              </a:rPr>
              <a:t>https://www.1keydata.com/tw/sql/sql.html</a:t>
            </a:r>
            <a:endParaRPr lang="en-US" altLang="zh-TW" sz="1600" dirty="0">
              <a:latin typeface="微軟正黑體" panose="020B0604030504040204" pitchFamily="34" charset="-120"/>
              <a:ea typeface="微軟正黑體" panose="020B0604030504040204" pitchFamily="34" charset="-120"/>
            </a:endParaRPr>
          </a:p>
          <a:p>
            <a:pPr>
              <a:lnSpc>
                <a:spcPct val="250000"/>
              </a:lnSpc>
            </a:pPr>
            <a:r>
              <a:rPr lang="en-US" altLang="zh-TW" sz="1600" dirty="0">
                <a:latin typeface="微軟正黑體" panose="020B0604030504040204" pitchFamily="34" charset="-120"/>
                <a:ea typeface="微軟正黑體" panose="020B0604030504040204" pitchFamily="34" charset="-120"/>
                <a:hlinkClick r:id="rId5"/>
              </a:rPr>
              <a:t>https://www.fooish.com/sql/update.html</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27895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sp>
        <p:nvSpPr>
          <p:cNvPr id="2" name="文字方塊 1">
            <a:extLst>
              <a:ext uri="{FF2B5EF4-FFF2-40B4-BE49-F238E27FC236}">
                <a16:creationId xmlns:a16="http://schemas.microsoft.com/office/drawing/2014/main" id="{849239A1-6277-1092-5BB4-6C93056FFB88}"/>
              </a:ext>
            </a:extLst>
          </p:cNvPr>
          <p:cNvSpPr txBox="1"/>
          <p:nvPr/>
        </p:nvSpPr>
        <p:spPr>
          <a:xfrm>
            <a:off x="1860895" y="1371599"/>
            <a:ext cx="5422210" cy="2970942"/>
          </a:xfrm>
          <a:prstGeom prst="rect">
            <a:avLst/>
          </a:prstGeom>
          <a:noFill/>
        </p:spPr>
        <p:txBody>
          <a:bodyPr wrap="square" rtlCol="0">
            <a:spAutoFit/>
          </a:bodyPr>
          <a:lstStyle/>
          <a:p>
            <a:pPr marL="342900" indent="-342900">
              <a:lnSpc>
                <a:spcPct val="200000"/>
              </a:lnSpc>
              <a:buFont typeface="+mj-lt"/>
              <a:buAutoNum type="arabicPeriod"/>
            </a:pPr>
            <a:r>
              <a:rPr lang="zh-TW" altLang="en-US" sz="1600" dirty="0">
                <a:latin typeface="微軟正黑體" panose="020B0604030504040204" pitchFamily="34" charset="-120"/>
                <a:ea typeface="微軟正黑體" panose="020B0604030504040204" pitchFamily="34" charset="-120"/>
              </a:rPr>
              <a:t>好處：建立一個可以重複使用的</a:t>
            </a:r>
            <a:r>
              <a:rPr lang="en-US" altLang="zh-TW" sz="1600" dirty="0" err="1">
                <a:latin typeface="微軟正黑體" panose="020B0604030504040204" pitchFamily="34" charset="-120"/>
                <a:ea typeface="微軟正黑體" panose="020B0604030504040204" pitchFamily="34" charset="-120"/>
              </a:rPr>
              <a:t>sql</a:t>
            </a:r>
            <a:r>
              <a:rPr lang="zh-TW" altLang="en-US" sz="1600" dirty="0">
                <a:latin typeface="微軟正黑體" panose="020B0604030504040204" pitchFamily="34" charset="-120"/>
                <a:ea typeface="微軟正黑體" panose="020B0604030504040204" pitchFamily="34" charset="-120"/>
              </a:rPr>
              <a:t>指令</a:t>
            </a:r>
          </a:p>
          <a:p>
            <a:pPr marL="342900" indent="-342900">
              <a:lnSpc>
                <a:spcPct val="200000"/>
              </a:lnSpc>
              <a:buFont typeface="+mj-lt"/>
              <a:buAutoNum type="arabicPeriod"/>
            </a:pPr>
            <a:r>
              <a:rPr lang="zh-TW" altLang="en-US" sz="1600" dirty="0">
                <a:latin typeface="微軟正黑體" panose="020B0604030504040204" pitchFamily="34" charset="-120"/>
                <a:ea typeface="微軟正黑體" panose="020B0604030504040204" pitchFamily="34" charset="-120"/>
              </a:rPr>
              <a:t>壞處：較難以測試與</a:t>
            </a:r>
            <a:r>
              <a:rPr lang="en-US" altLang="zh-TW" sz="1600" dirty="0">
                <a:latin typeface="微軟正黑體" panose="020B0604030504040204" pitchFamily="34" charset="-120"/>
                <a:ea typeface="微軟正黑體" panose="020B0604030504040204" pitchFamily="34" charset="-120"/>
              </a:rPr>
              <a:t>debug</a:t>
            </a:r>
          </a:p>
          <a:p>
            <a:pPr marL="342900" indent="-342900">
              <a:lnSpc>
                <a:spcPct val="200000"/>
              </a:lnSpc>
              <a:buFont typeface="+mj-lt"/>
              <a:buAutoNum type="arabicPeriod"/>
            </a:pPr>
            <a:r>
              <a:rPr lang="zh-TW" altLang="en-US" sz="1600" dirty="0">
                <a:latin typeface="微軟正黑體" panose="020B0604030504040204" pitchFamily="34" charset="-120"/>
                <a:ea typeface="微軟正黑體" panose="020B0604030504040204" pitchFamily="34" charset="-120"/>
              </a:rPr>
              <a:t>結構：</a:t>
            </a:r>
          </a:p>
          <a:p>
            <a:pPr lvl="8">
              <a:lnSpc>
                <a:spcPct val="200000"/>
              </a:lnSpc>
            </a:pPr>
            <a:r>
              <a:rPr lang="en-US" altLang="zh-TW" sz="1600" dirty="0">
                <a:latin typeface="微軟正黑體" panose="020B0604030504040204" pitchFamily="34" charset="-120"/>
                <a:ea typeface="微軟正黑體" panose="020B0604030504040204" pitchFamily="34" charset="-120"/>
              </a:rPr>
              <a:t>	a.</a:t>
            </a:r>
            <a:r>
              <a:rPr lang="zh-TW" altLang="en-US"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SQLString</a:t>
            </a:r>
            <a:r>
              <a:rPr lang="zh-TW" altLang="en-US" sz="1600" dirty="0">
                <a:latin typeface="微軟正黑體" panose="020B0604030504040204" pitchFamily="34" charset="-120"/>
                <a:ea typeface="微軟正黑體" panose="020B0604030504040204" pitchFamily="34" charset="-120"/>
              </a:rPr>
              <a:t>（</a:t>
            </a:r>
            <a:r>
              <a:rPr lang="en-US" altLang="zh-TW" sz="1600" dirty="0">
                <a:latin typeface="微軟正黑體" panose="020B0604030504040204" pitchFamily="34" charset="-120"/>
                <a:ea typeface="微軟正黑體" panose="020B0604030504040204" pitchFamily="34" charset="-120"/>
              </a:rPr>
              <a:t>SQL</a:t>
            </a:r>
            <a:r>
              <a:rPr lang="zh-TW" altLang="en-US" sz="1600" dirty="0">
                <a:latin typeface="微軟正黑體" panose="020B0604030504040204" pitchFamily="34" charset="-120"/>
                <a:ea typeface="微軟正黑體" panose="020B0604030504040204" pitchFamily="34" charset="-120"/>
              </a:rPr>
              <a:t>指令字串）</a:t>
            </a:r>
            <a:endParaRPr lang="en-US" altLang="zh-TW" sz="1600" dirty="0">
              <a:latin typeface="微軟正黑體" panose="020B0604030504040204" pitchFamily="34" charset="-120"/>
              <a:ea typeface="微軟正黑體" panose="020B0604030504040204" pitchFamily="34" charset="-120"/>
            </a:endParaRPr>
          </a:p>
          <a:p>
            <a:pPr lvl="8">
              <a:lnSpc>
                <a:spcPct val="200000"/>
              </a:lnSpc>
            </a:pPr>
            <a:r>
              <a:rPr lang="en-US" altLang="zh-TW" sz="1600" dirty="0">
                <a:latin typeface="微軟正黑體" panose="020B0604030504040204" pitchFamily="34" charset="-120"/>
                <a:ea typeface="微軟正黑體" panose="020B0604030504040204" pitchFamily="34" charset="-120"/>
              </a:rPr>
              <a:t>	b.</a:t>
            </a:r>
            <a:r>
              <a:rPr lang="zh-TW" altLang="en-US" sz="1600" dirty="0">
                <a:latin typeface="微軟正黑體" panose="020B0604030504040204" pitchFamily="34" charset="-120"/>
                <a:ea typeface="微軟正黑體" panose="020B0604030504040204" pitchFamily="34" charset="-120"/>
              </a:rPr>
              <a:t>　</a:t>
            </a:r>
            <a:r>
              <a:rPr lang="en-US" altLang="zh-TW" sz="1600" dirty="0" err="1">
                <a:latin typeface="微軟正黑體" panose="020B0604030504040204" pitchFamily="34" charset="-120"/>
                <a:ea typeface="微軟正黑體" panose="020B0604030504040204" pitchFamily="34" charset="-120"/>
              </a:rPr>
              <a:t>ParmDefinition</a:t>
            </a:r>
            <a:r>
              <a:rPr lang="zh-TW" altLang="en-US" sz="1600" dirty="0">
                <a:latin typeface="微軟正黑體" panose="020B0604030504040204" pitchFamily="34" charset="-120"/>
                <a:ea typeface="微軟正黑體" panose="020B0604030504040204" pitchFamily="34" charset="-120"/>
              </a:rPr>
              <a:t> （參數資料型別） </a:t>
            </a:r>
            <a:endParaRPr lang="en-US" altLang="zh-TW" sz="1600" dirty="0">
              <a:latin typeface="微軟正黑體" panose="020B0604030504040204" pitchFamily="34" charset="-120"/>
              <a:ea typeface="微軟正黑體" panose="020B0604030504040204" pitchFamily="34" charset="-120"/>
            </a:endParaRPr>
          </a:p>
          <a:p>
            <a:pPr lvl="8">
              <a:lnSpc>
                <a:spcPct val="200000"/>
              </a:lnSpc>
            </a:pPr>
            <a:r>
              <a:rPr lang="en-US" altLang="zh-TW" sz="1600" dirty="0">
                <a:latin typeface="微軟正黑體" panose="020B0604030504040204" pitchFamily="34" charset="-120"/>
                <a:ea typeface="微軟正黑體" panose="020B0604030504040204" pitchFamily="34" charset="-120"/>
              </a:rPr>
              <a:t>	c.</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Parameter value</a:t>
            </a:r>
            <a:r>
              <a:rPr lang="zh-TW" altLang="en-US" sz="1600" dirty="0">
                <a:latin typeface="微軟正黑體" panose="020B0604030504040204" pitchFamily="34" charset="-120"/>
                <a:ea typeface="微軟正黑體" panose="020B0604030504040204" pitchFamily="34" charset="-120"/>
              </a:rPr>
              <a:t> （參數資料數值）</a:t>
            </a:r>
            <a:endParaRPr lang="en-US" altLang="zh-TW" sz="1600"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1FB04E96-5998-7F3E-7F70-CC9F666D3EC8}"/>
              </a:ext>
            </a:extLst>
          </p:cNvPr>
          <p:cNvSpPr txBox="1"/>
          <p:nvPr/>
        </p:nvSpPr>
        <p:spPr>
          <a:xfrm>
            <a:off x="6257925" y="1547132"/>
            <a:ext cx="902811" cy="307777"/>
          </a:xfrm>
          <a:prstGeom prst="rect">
            <a:avLst/>
          </a:prstGeom>
          <a:noFill/>
        </p:spPr>
        <p:txBody>
          <a:bodyPr wrap="none" rtlCol="0">
            <a:spAutoFit/>
          </a:bodyPr>
          <a:lstStyle/>
          <a:p>
            <a:r>
              <a:rPr lang="zh-TW" altLang="en-US" dirty="0">
                <a:hlinkClick r:id="rId3"/>
              </a:rPr>
              <a:t>官方文件</a:t>
            </a:r>
            <a:endParaRPr lang="zh-TW" altLang="en-US" dirty="0"/>
          </a:p>
        </p:txBody>
      </p:sp>
    </p:spTree>
    <p:extLst>
      <p:ext uri="{BB962C8B-B14F-4D97-AF65-F5344CB8AC3E}">
        <p14:creationId xmlns:p14="http://schemas.microsoft.com/office/powerpoint/2010/main" val="1904785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動態</a:t>
            </a:r>
            <a:r>
              <a:rPr lang="en-US" altLang="zh-TW" sz="2400" b="1" dirty="0">
                <a:latin typeface="微軟正黑體" panose="020B0604030504040204" pitchFamily="34" charset="-120"/>
                <a:ea typeface="微軟正黑體" panose="020B0604030504040204" pitchFamily="34" charset="-120"/>
              </a:rPr>
              <a:t>Query - </a:t>
            </a:r>
            <a:r>
              <a:rPr lang="en-US" altLang="zh-TW" sz="2400" b="1" dirty="0" err="1">
                <a:latin typeface="微軟正黑體" panose="020B0604030504040204" pitchFamily="34" charset="-120"/>
                <a:ea typeface="微軟正黑體" panose="020B0604030504040204" pitchFamily="34" charset="-120"/>
              </a:rPr>
              <a:t>sp_executesql</a:t>
            </a:r>
            <a:r>
              <a:rPr lang="zh-TW" altLang="en-US" sz="2400" b="1" dirty="0">
                <a:latin typeface="微軟正黑體" panose="020B0604030504040204" pitchFamily="34" charset="-120"/>
                <a:ea typeface="微軟正黑體" panose="020B0604030504040204" pitchFamily="34" charset="-120"/>
              </a:rPr>
              <a:t>方法</a:t>
            </a:r>
          </a:p>
        </p:txBody>
      </p:sp>
      <p:pic>
        <p:nvPicPr>
          <p:cNvPr id="2050" name="Picture 2">
            <a:extLst>
              <a:ext uri="{FF2B5EF4-FFF2-40B4-BE49-F238E27FC236}">
                <a16:creationId xmlns:a16="http://schemas.microsoft.com/office/drawing/2014/main" id="{E4BEDF21-975D-F19B-DBB0-206353D66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193" y="1232747"/>
            <a:ext cx="7019613" cy="331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7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a:t>
            </a:r>
          </a:p>
        </p:txBody>
      </p:sp>
      <p:pic>
        <p:nvPicPr>
          <p:cNvPr id="1026" name="Picture 2">
            <a:extLst>
              <a:ext uri="{FF2B5EF4-FFF2-40B4-BE49-F238E27FC236}">
                <a16:creationId xmlns:a16="http://schemas.microsoft.com/office/drawing/2014/main" id="{AE2AB784-30C0-5E6E-0B07-01FA28162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688" y="1216015"/>
            <a:ext cx="6270623" cy="3293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41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APPLY </a:t>
            </a:r>
          </a:p>
        </p:txBody>
      </p:sp>
      <p:sp>
        <p:nvSpPr>
          <p:cNvPr id="2" name="文字方塊 1">
            <a:extLst>
              <a:ext uri="{FF2B5EF4-FFF2-40B4-BE49-F238E27FC236}">
                <a16:creationId xmlns:a16="http://schemas.microsoft.com/office/drawing/2014/main" id="{E93C3004-613D-AAA1-A065-D959760E85D9}"/>
              </a:ext>
            </a:extLst>
          </p:cNvPr>
          <p:cNvSpPr txBox="1"/>
          <p:nvPr/>
        </p:nvSpPr>
        <p:spPr>
          <a:xfrm>
            <a:off x="1103304" y="1440997"/>
            <a:ext cx="7327446" cy="19854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rPr>
              <a:t>APPLY </a:t>
            </a:r>
            <a:r>
              <a:rPr lang="zh-TW" altLang="en-US" sz="1600" dirty="0">
                <a:latin typeface="微軟正黑體" panose="020B0604030504040204" pitchFamily="34" charset="-120"/>
                <a:ea typeface="微軟正黑體" panose="020B0604030504040204" pitchFamily="34" charset="-120"/>
              </a:rPr>
              <a:t>主要用於將某一個子查詢合一個資料表函式做 </a:t>
            </a:r>
            <a:r>
              <a:rPr lang="en-US" altLang="zh-TW" sz="1600" dirty="0">
                <a:latin typeface="微軟正黑體" panose="020B0604030504040204" pitchFamily="34" charset="-120"/>
                <a:ea typeface="微軟正黑體" panose="020B0604030504040204" pitchFamily="34" charset="-120"/>
              </a:rPr>
              <a:t>JOIN </a:t>
            </a:r>
            <a:r>
              <a:rPr lang="zh-TW" altLang="en-US" sz="1600" dirty="0">
                <a:latin typeface="微軟正黑體" panose="020B0604030504040204" pitchFamily="34" charset="-120"/>
                <a:ea typeface="微軟正黑體" panose="020B0604030504040204" pitchFamily="34" charset="-120"/>
              </a:rPr>
              <a:t>運算，有別於 </a:t>
            </a:r>
            <a:r>
              <a:rPr lang="en-US" altLang="zh-TW" sz="1600" dirty="0">
                <a:latin typeface="微軟正黑體" panose="020B0604030504040204" pitchFamily="34" charset="-120"/>
                <a:ea typeface="微軟正黑體" panose="020B0604030504040204" pitchFamily="34" charset="-120"/>
              </a:rPr>
              <a:t>JOIN </a:t>
            </a:r>
            <a:r>
              <a:rPr lang="zh-TW" altLang="en-US" sz="1600" dirty="0">
                <a:latin typeface="微軟正黑體" panose="020B0604030504040204" pitchFamily="34" charset="-120"/>
                <a:ea typeface="微軟正黑體" panose="020B0604030504040204" pitchFamily="34" charset="-120"/>
              </a:rPr>
              <a:t>運算，</a:t>
            </a:r>
            <a:r>
              <a:rPr lang="en-US" altLang="zh-TW" sz="1600" dirty="0">
                <a:latin typeface="微軟正黑體" panose="020B0604030504040204" pitchFamily="34" charset="-120"/>
                <a:ea typeface="微軟正黑體" panose="020B0604030504040204" pitchFamily="34" charset="-120"/>
              </a:rPr>
              <a:t>APPLY </a:t>
            </a:r>
            <a:r>
              <a:rPr lang="zh-TW" altLang="en-US" sz="1600" dirty="0">
                <a:latin typeface="微軟正黑體" panose="020B0604030504040204" pitchFamily="34" charset="-120"/>
                <a:ea typeface="微軟正黑體" panose="020B0604030504040204" pitchFamily="34" charset="-120"/>
              </a:rPr>
              <a:t>不使用 </a:t>
            </a:r>
            <a:r>
              <a:rPr lang="en-US" altLang="zh-TW" sz="1600" dirty="0">
                <a:latin typeface="微軟正黑體" panose="020B0604030504040204" pitchFamily="34" charset="-120"/>
                <a:ea typeface="微軟正黑體" panose="020B0604030504040204" pitchFamily="34" charset="-120"/>
              </a:rPr>
              <a:t>ON </a:t>
            </a:r>
            <a:r>
              <a:rPr lang="zh-TW" altLang="en-US" sz="1600" dirty="0">
                <a:latin typeface="微軟正黑體" panose="020B0604030504040204" pitchFamily="34" charset="-120"/>
                <a:ea typeface="微軟正黑體" panose="020B0604030504040204" pitchFamily="34" charset="-120"/>
              </a:rPr>
              <a:t>選擇關聯欄位，則是將欄位帶入方式使用。</a:t>
            </a:r>
            <a:endParaRPr lang="en-US" altLang="zh-TW" sz="1600"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endParaRPr lang="en-US" altLang="zh-TW" sz="1600" dirty="0">
              <a:latin typeface="微軟正黑體" panose="020B0604030504040204" pitchFamily="34" charset="-120"/>
              <a:ea typeface="微軟正黑體" panose="020B0604030504040204" pitchFamily="34" charset="-120"/>
            </a:endParaRPr>
          </a:p>
          <a:p>
            <a:pPr marL="285750" indent="-285750">
              <a:lnSpc>
                <a:spcPct val="200000"/>
              </a:lnSpc>
              <a:buFont typeface="Arial" panose="020B0604020202020204" pitchFamily="34" charset="0"/>
              <a:buChar char="•"/>
            </a:pPr>
            <a:r>
              <a:rPr lang="en-US" altLang="zh-TW" sz="1600" b="0" i="0" dirty="0">
                <a:solidFill>
                  <a:srgbClr val="303233"/>
                </a:solidFill>
                <a:effectLst/>
                <a:latin typeface="Lato" panose="020F0502020204030203" pitchFamily="34" charset="0"/>
              </a:rPr>
              <a:t>CROSS APPLY </a:t>
            </a:r>
            <a:r>
              <a:rPr lang="zh-TW" altLang="en-US" sz="1600" b="0" i="0" dirty="0">
                <a:solidFill>
                  <a:srgbClr val="303233"/>
                </a:solidFill>
                <a:effectLst/>
                <a:latin typeface="Lato" panose="020F0502020204030203" pitchFamily="34" charset="0"/>
              </a:rPr>
              <a:t>和 </a:t>
            </a:r>
            <a:r>
              <a:rPr lang="en-US" altLang="zh-TW" sz="1600" b="0" i="0" dirty="0">
                <a:solidFill>
                  <a:srgbClr val="303233"/>
                </a:solidFill>
                <a:effectLst/>
                <a:latin typeface="Lato" panose="020F0502020204030203" pitchFamily="34" charset="0"/>
              </a:rPr>
              <a:t>OUTER APPLY </a:t>
            </a:r>
            <a:r>
              <a:rPr lang="zh-TW" altLang="en-US" sz="1600" b="0" i="0" dirty="0">
                <a:solidFill>
                  <a:srgbClr val="303233"/>
                </a:solidFill>
                <a:effectLst/>
                <a:latin typeface="Lato" panose="020F0502020204030203" pitchFamily="34" charset="0"/>
              </a:rPr>
              <a:t>等同於 </a:t>
            </a:r>
            <a:r>
              <a:rPr lang="en-US" altLang="zh-TW" sz="1600" b="0" i="0" dirty="0">
                <a:solidFill>
                  <a:srgbClr val="303233"/>
                </a:solidFill>
                <a:effectLst/>
                <a:latin typeface="Lato" panose="020F0502020204030203" pitchFamily="34" charset="0"/>
              </a:rPr>
              <a:t>INNER JOIN </a:t>
            </a:r>
            <a:r>
              <a:rPr lang="zh-TW" altLang="en-US" sz="1600" b="0" i="0" dirty="0">
                <a:solidFill>
                  <a:srgbClr val="303233"/>
                </a:solidFill>
                <a:effectLst/>
                <a:latin typeface="Lato" panose="020F0502020204030203" pitchFamily="34" charset="0"/>
              </a:rPr>
              <a:t>與 </a:t>
            </a:r>
            <a:r>
              <a:rPr lang="en-US" altLang="zh-TW" sz="1600" b="0" i="0" dirty="0">
                <a:solidFill>
                  <a:srgbClr val="303233"/>
                </a:solidFill>
                <a:effectLst/>
                <a:latin typeface="Lato" panose="020F0502020204030203" pitchFamily="34" charset="0"/>
              </a:rPr>
              <a:t>LEFT OUTER JOIN</a:t>
            </a:r>
            <a:endParaRPr lang="zh-TW" altLang="en-US"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4993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34"/>
          <p:cNvSpPr/>
          <p:nvPr/>
        </p:nvSpPr>
        <p:spPr>
          <a:xfrm>
            <a:off x="2933662" y="3451324"/>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2891293" y="2353083"/>
            <a:ext cx="9762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2930700" y="1190662"/>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subTitle" idx="2"/>
          </p:nvPr>
        </p:nvSpPr>
        <p:spPr>
          <a:xfrm>
            <a:off x="3867493" y="1263712"/>
            <a:ext cx="2485181"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Stored Procedure</a:t>
            </a:r>
            <a:endParaRPr dirty="0">
              <a:latin typeface="微軟正黑體" panose="020B0604030504040204" pitchFamily="34" charset="-120"/>
              <a:ea typeface="微軟正黑體" panose="020B0604030504040204" pitchFamily="34" charset="-120"/>
            </a:endParaRPr>
          </a:p>
        </p:txBody>
      </p:sp>
      <p:sp>
        <p:nvSpPr>
          <p:cNvPr id="300" name="Google Shape;300;p34"/>
          <p:cNvSpPr txBox="1">
            <a:spLocks noGrp="1"/>
          </p:cNvSpPr>
          <p:nvPr>
            <p:ph type="title" idx="3"/>
          </p:nvPr>
        </p:nvSpPr>
        <p:spPr>
          <a:xfrm>
            <a:off x="3099300" y="1291099"/>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302" name="Google Shape;302;p34"/>
          <p:cNvSpPr txBox="1">
            <a:spLocks noGrp="1"/>
          </p:cNvSpPr>
          <p:nvPr>
            <p:ph type="subTitle" idx="5"/>
          </p:nvPr>
        </p:nvSpPr>
        <p:spPr>
          <a:xfrm>
            <a:off x="3179711" y="3574949"/>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zh-TW" altLang="en-US" dirty="0">
                <a:latin typeface="微軟正黑體" panose="020B0604030504040204" pitchFamily="34" charset="-120"/>
                <a:ea typeface="微軟正黑體" panose="020B0604030504040204" pitchFamily="34" charset="-120"/>
              </a:rPr>
              <a:t>其他常用語法</a:t>
            </a:r>
            <a:endParaRPr dirty="0">
              <a:latin typeface="微軟正黑體" panose="020B0604030504040204" pitchFamily="34" charset="-120"/>
              <a:ea typeface="微軟正黑體" panose="020B0604030504040204" pitchFamily="34" charset="-120"/>
            </a:endParaRPr>
          </a:p>
        </p:txBody>
      </p:sp>
      <p:sp>
        <p:nvSpPr>
          <p:cNvPr id="303" name="Google Shape;303;p34"/>
          <p:cNvSpPr txBox="1">
            <a:spLocks noGrp="1"/>
          </p:cNvSpPr>
          <p:nvPr>
            <p:ph type="title" idx="6"/>
          </p:nvPr>
        </p:nvSpPr>
        <p:spPr>
          <a:xfrm>
            <a:off x="3102262" y="3553406"/>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05" name="Google Shape;305;p34"/>
          <p:cNvSpPr txBox="1">
            <a:spLocks noGrp="1"/>
          </p:cNvSpPr>
          <p:nvPr>
            <p:ph type="subTitle" idx="8"/>
          </p:nvPr>
        </p:nvSpPr>
        <p:spPr>
          <a:xfrm>
            <a:off x="3796500" y="2434511"/>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US" altLang="zh-TW" dirty="0">
                <a:latin typeface="微軟正黑體" panose="020B0604030504040204" pitchFamily="34" charset="-120"/>
                <a:ea typeface="微軟正黑體" panose="020B0604030504040204" pitchFamily="34" charset="-120"/>
              </a:rPr>
              <a:t>User Defined Function</a:t>
            </a:r>
            <a:endParaRPr dirty="0">
              <a:latin typeface="微軟正黑體" panose="020B0604030504040204" pitchFamily="34" charset="-120"/>
              <a:ea typeface="微軟正黑體" panose="020B0604030504040204" pitchFamily="34" charset="-120"/>
            </a:endParaRPr>
          </a:p>
        </p:txBody>
      </p:sp>
      <p:sp>
        <p:nvSpPr>
          <p:cNvPr id="306" name="Google Shape;306;p34"/>
          <p:cNvSpPr txBox="1">
            <a:spLocks noGrp="1"/>
          </p:cNvSpPr>
          <p:nvPr>
            <p:ph type="title" idx="9"/>
          </p:nvPr>
        </p:nvSpPr>
        <p:spPr>
          <a:xfrm>
            <a:off x="3081370" y="2453445"/>
            <a:ext cx="5958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10" name="Google Shape;310;p34"/>
          <p:cNvSpPr/>
          <p:nvPr/>
        </p:nvSpPr>
        <p:spPr>
          <a:xfrm>
            <a:off x="3598304" y="2291329"/>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988704" y="2680391"/>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3543276" y="3405332"/>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933676" y="3794394"/>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979964" y="1152846"/>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CURSOR </a:t>
            </a:r>
            <a:r>
              <a:rPr lang="en-US" altLang="zh-TW" sz="2400" dirty="0">
                <a:solidFill>
                  <a:schemeClr val="tx2">
                    <a:lumMod val="50000"/>
                  </a:schemeClr>
                </a:solidFill>
                <a:latin typeface="微軟正黑體" panose="020B0604030504040204" pitchFamily="34" charset="-120"/>
                <a:ea typeface="微軟正黑體" panose="020B0604030504040204" pitchFamily="34" charset="-120"/>
              </a:rPr>
              <a:t>vs</a:t>
            </a:r>
            <a:r>
              <a:rPr lang="en-US" altLang="zh-TW" sz="2400" b="1" dirty="0">
                <a:latin typeface="微軟正黑體" panose="020B0604030504040204" pitchFamily="34" charset="-120"/>
                <a:ea typeface="微軟正黑體" panose="020B0604030504040204" pitchFamily="34" charset="-120"/>
              </a:rPr>
              <a:t> CROSS APPLY </a:t>
            </a:r>
          </a:p>
        </p:txBody>
      </p:sp>
      <p:pic>
        <p:nvPicPr>
          <p:cNvPr id="4" name="圖片 3">
            <a:extLst>
              <a:ext uri="{FF2B5EF4-FFF2-40B4-BE49-F238E27FC236}">
                <a16:creationId xmlns:a16="http://schemas.microsoft.com/office/drawing/2014/main" id="{B45C65DE-4E51-5220-FE86-4D3B1FB7B932}"/>
              </a:ext>
            </a:extLst>
          </p:cNvPr>
          <p:cNvPicPr>
            <a:picLocks noChangeAspect="1"/>
          </p:cNvPicPr>
          <p:nvPr/>
        </p:nvPicPr>
        <p:blipFill>
          <a:blip r:embed="rId3"/>
          <a:stretch>
            <a:fillRect/>
          </a:stretch>
        </p:blipFill>
        <p:spPr>
          <a:xfrm>
            <a:off x="713250" y="1236888"/>
            <a:ext cx="3727795" cy="3506561"/>
          </a:xfrm>
          <a:prstGeom prst="rect">
            <a:avLst/>
          </a:prstGeom>
        </p:spPr>
      </p:pic>
      <p:pic>
        <p:nvPicPr>
          <p:cNvPr id="6" name="圖片 5">
            <a:extLst>
              <a:ext uri="{FF2B5EF4-FFF2-40B4-BE49-F238E27FC236}">
                <a16:creationId xmlns:a16="http://schemas.microsoft.com/office/drawing/2014/main" id="{8CCB9438-0F82-18D3-C60C-72D48B8E9DE7}"/>
              </a:ext>
            </a:extLst>
          </p:cNvPr>
          <p:cNvPicPr>
            <a:picLocks noChangeAspect="1"/>
          </p:cNvPicPr>
          <p:nvPr/>
        </p:nvPicPr>
        <p:blipFill rotWithShape="1">
          <a:blip r:embed="rId4"/>
          <a:srcRect r="6532"/>
          <a:stretch/>
        </p:blipFill>
        <p:spPr>
          <a:xfrm>
            <a:off x="4702957" y="1236888"/>
            <a:ext cx="3925251" cy="1288895"/>
          </a:xfrm>
          <a:prstGeom prst="rect">
            <a:avLst/>
          </a:prstGeom>
        </p:spPr>
      </p:pic>
      <p:pic>
        <p:nvPicPr>
          <p:cNvPr id="8" name="圖片 7">
            <a:extLst>
              <a:ext uri="{FF2B5EF4-FFF2-40B4-BE49-F238E27FC236}">
                <a16:creationId xmlns:a16="http://schemas.microsoft.com/office/drawing/2014/main" id="{2A8F348A-CC39-662F-DA74-F86B06E67D61}"/>
              </a:ext>
            </a:extLst>
          </p:cNvPr>
          <p:cNvPicPr>
            <a:picLocks noChangeAspect="1"/>
          </p:cNvPicPr>
          <p:nvPr/>
        </p:nvPicPr>
        <p:blipFill rotWithShape="1">
          <a:blip r:embed="rId5"/>
          <a:srcRect r="6623" b="40239"/>
          <a:stretch/>
        </p:blipFill>
        <p:spPr>
          <a:xfrm>
            <a:off x="4913083" y="2831676"/>
            <a:ext cx="1524456" cy="1582359"/>
          </a:xfrm>
          <a:prstGeom prst="rect">
            <a:avLst/>
          </a:prstGeom>
        </p:spPr>
      </p:pic>
      <p:sp>
        <p:nvSpPr>
          <p:cNvPr id="9" name="矩形 8">
            <a:extLst>
              <a:ext uri="{FF2B5EF4-FFF2-40B4-BE49-F238E27FC236}">
                <a16:creationId xmlns:a16="http://schemas.microsoft.com/office/drawing/2014/main" id="{8EFA99A2-D21A-0F63-09B7-0E8EEE302040}"/>
              </a:ext>
            </a:extLst>
          </p:cNvPr>
          <p:cNvSpPr/>
          <p:nvPr/>
        </p:nvSpPr>
        <p:spPr>
          <a:xfrm>
            <a:off x="1389471" y="2143408"/>
            <a:ext cx="431166" cy="126264"/>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
        <p:nvSpPr>
          <p:cNvPr id="10" name="矩形 9">
            <a:extLst>
              <a:ext uri="{FF2B5EF4-FFF2-40B4-BE49-F238E27FC236}">
                <a16:creationId xmlns:a16="http://schemas.microsoft.com/office/drawing/2014/main" id="{F84CF474-DA0C-5740-57CE-B0934D76BB5B}"/>
              </a:ext>
            </a:extLst>
          </p:cNvPr>
          <p:cNvSpPr/>
          <p:nvPr/>
        </p:nvSpPr>
        <p:spPr>
          <a:xfrm>
            <a:off x="4702957" y="1434476"/>
            <a:ext cx="742622" cy="157560"/>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6E0EEA9A-0B38-148C-9BD3-C14F281F247A}"/>
              </a:ext>
            </a:extLst>
          </p:cNvPr>
          <p:cNvSpPr txBox="1"/>
          <p:nvPr/>
        </p:nvSpPr>
        <p:spPr>
          <a:xfrm>
            <a:off x="7322075" y="962527"/>
            <a:ext cx="605017" cy="307777"/>
          </a:xfrm>
          <a:prstGeom prst="rect">
            <a:avLst/>
          </a:prstGeom>
          <a:noFill/>
        </p:spPr>
        <p:txBody>
          <a:bodyPr wrap="square" rtlCol="0">
            <a:spAutoFit/>
          </a:bodyPr>
          <a:lstStyle/>
          <a:p>
            <a:r>
              <a:rPr lang="zh-TW" altLang="en-US" dirty="0">
                <a:hlinkClick r:id="rId6"/>
              </a:rPr>
              <a:t>程式</a:t>
            </a:r>
            <a:endParaRPr lang="zh-TW" altLang="en-US" dirty="0"/>
          </a:p>
        </p:txBody>
      </p:sp>
      <p:sp>
        <p:nvSpPr>
          <p:cNvPr id="3" name="文字方塊 2">
            <a:extLst>
              <a:ext uri="{FF2B5EF4-FFF2-40B4-BE49-F238E27FC236}">
                <a16:creationId xmlns:a16="http://schemas.microsoft.com/office/drawing/2014/main" id="{4237D227-4AE3-D528-4F8E-1D9A2F26764D}"/>
              </a:ext>
            </a:extLst>
          </p:cNvPr>
          <p:cNvSpPr txBox="1"/>
          <p:nvPr/>
        </p:nvSpPr>
        <p:spPr>
          <a:xfrm>
            <a:off x="914399" y="935409"/>
            <a:ext cx="605017" cy="307777"/>
          </a:xfrm>
          <a:prstGeom prst="rect">
            <a:avLst/>
          </a:prstGeom>
          <a:noFill/>
        </p:spPr>
        <p:txBody>
          <a:bodyPr wrap="square" rtlCol="0">
            <a:spAutoFit/>
          </a:bodyPr>
          <a:lstStyle/>
          <a:p>
            <a:r>
              <a:rPr lang="zh-TW" altLang="en-US" dirty="0">
                <a:hlinkClick r:id="rId7"/>
              </a:rPr>
              <a:t>程式</a:t>
            </a:r>
            <a:endParaRPr lang="zh-TW" altLang="en-US" dirty="0"/>
          </a:p>
        </p:txBody>
      </p:sp>
    </p:spTree>
    <p:extLst>
      <p:ext uri="{BB962C8B-B14F-4D97-AF65-F5344CB8AC3E}">
        <p14:creationId xmlns:p14="http://schemas.microsoft.com/office/powerpoint/2010/main" val="232251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1</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64415" y="1380150"/>
            <a:ext cx="6577426" cy="2383200"/>
          </a:xfrm>
        </p:spPr>
        <p:txBody>
          <a:bodyPr/>
          <a:lstStyle/>
          <a:p>
            <a:pPr>
              <a:lnSpc>
                <a:spcPct val="20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寫一個叫 </a:t>
            </a:r>
            <a:r>
              <a:rPr lang="en-US" altLang="zh-TW" b="1" dirty="0" err="1">
                <a:latin typeface="微軟正黑體" panose="020B0604030504040204" pitchFamily="34" charset="-120"/>
                <a:ea typeface="微軟正黑體" panose="020B0604030504040204" pitchFamily="34" charset="-120"/>
              </a:rPr>
              <a:t>find_date</a:t>
            </a:r>
            <a:r>
              <a:rPr lang="zh-TW" altLang="en-US" b="1" dirty="0">
                <a:latin typeface="微軟正黑體" panose="020B0604030504040204" pitchFamily="34" charset="-120"/>
                <a:ea typeface="微軟正黑體" panose="020B0604030504040204" pitchFamily="34" charset="-120"/>
              </a:rPr>
              <a:t> 的 </a:t>
            </a:r>
            <a:r>
              <a:rPr lang="en-US" altLang="zh-TW" b="1" dirty="0">
                <a:latin typeface="微軟正黑體" panose="020B0604030504040204" pitchFamily="34" charset="-120"/>
                <a:ea typeface="微軟正黑體" panose="020B0604030504040204" pitchFamily="34" charset="-120"/>
              </a:rPr>
              <a:t>function</a:t>
            </a: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利用日期和天數直接搜尋前幾日的開市日期，並要支援跨年份</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en-US" altLang="zh-TW" dirty="0">
                <a:latin typeface="微軟正黑體" panose="020B0604030504040204" pitchFamily="34" charset="-120"/>
                <a:ea typeface="微軟正黑體" panose="020B0604030504040204" pitchFamily="34" charset="-120"/>
              </a:rPr>
              <a:t>ex. 2022/01/03 </a:t>
            </a:r>
            <a:r>
              <a:rPr lang="zh-TW" altLang="en-US" dirty="0">
                <a:latin typeface="微軟正黑體" panose="020B0604030504040204" pitchFamily="34" charset="-120"/>
                <a:ea typeface="微軟正黑體" panose="020B0604030504040204" pitchFamily="34" charset="-120"/>
              </a:rPr>
              <a:t>的前兩天工作日是 </a:t>
            </a:r>
            <a:r>
              <a:rPr lang="en-US" altLang="zh-TW" dirty="0">
                <a:latin typeface="微軟正黑體" panose="020B0604030504040204" pitchFamily="34" charset="-120"/>
                <a:ea typeface="微軟正黑體" panose="020B0604030504040204" pitchFamily="34" charset="-120"/>
              </a:rPr>
              <a:t>2021/12/30 </a:t>
            </a:r>
            <a:r>
              <a:rPr lang="zh-TW" altLang="en-US" dirty="0">
                <a:latin typeface="微軟正黑體" panose="020B0604030504040204" pitchFamily="34" charset="-120"/>
                <a:ea typeface="微軟正黑體" panose="020B0604030504040204" pitchFamily="34" charset="-120"/>
              </a:rPr>
              <a:t>和 </a:t>
            </a:r>
            <a:r>
              <a:rPr lang="en-US" altLang="zh-TW" dirty="0">
                <a:latin typeface="微軟正黑體" panose="020B0604030504040204" pitchFamily="34" charset="-120"/>
                <a:ea typeface="微軟正黑體" panose="020B0604030504040204" pitchFamily="34" charset="-120"/>
              </a:rPr>
              <a:t>2021/12/31</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輸入：日期（</a:t>
            </a:r>
            <a:r>
              <a:rPr lang="en-US" altLang="zh-TW" dirty="0">
                <a:latin typeface="微軟正黑體" panose="020B0604030504040204" pitchFamily="34" charset="-120"/>
                <a:ea typeface="微軟正黑體" panose="020B0604030504040204" pitchFamily="34" charset="-120"/>
              </a:rPr>
              <a:t>date</a:t>
            </a:r>
            <a:r>
              <a:rPr lang="zh-TW" altLang="en-US" dirty="0">
                <a:latin typeface="微軟正黑體" panose="020B0604030504040204" pitchFamily="34" charset="-120"/>
                <a:ea typeface="微軟正黑體" panose="020B0604030504040204" pitchFamily="34" charset="-120"/>
              </a:rPr>
              <a:t>）、要數幾天（</a:t>
            </a:r>
            <a:r>
              <a:rPr lang="en-US" altLang="zh-TW" dirty="0">
                <a:latin typeface="微軟正黑體" panose="020B0604030504040204" pitchFamily="34" charset="-120"/>
                <a:ea typeface="微軟正黑體" panose="020B0604030504040204" pitchFamily="34" charset="-120"/>
              </a:rPr>
              <a:t>int</a:t>
            </a:r>
            <a:r>
              <a:rPr lang="zh-TW" altLang="en-US" dirty="0">
                <a:latin typeface="微軟正黑體" panose="020B0604030504040204" pitchFamily="34" charset="-120"/>
                <a:ea typeface="微軟正黑體" panose="020B0604030504040204" pitchFamily="34" charset="-120"/>
              </a:rPr>
              <a:t>）、是否包含當天（</a:t>
            </a:r>
            <a:r>
              <a:rPr lang="en-US" altLang="zh-TW" dirty="0">
                <a:latin typeface="微軟正黑體" panose="020B0604030504040204" pitchFamily="34" charset="-120"/>
                <a:ea typeface="微軟正黑體" panose="020B0604030504040204" pitchFamily="34" charset="-120"/>
              </a:rPr>
              <a:t>bit</a:t>
            </a:r>
            <a:r>
              <a:rPr lang="zh-TW" altLang="en-US" dirty="0">
                <a:latin typeface="微軟正黑體" panose="020B0604030504040204" pitchFamily="34" charset="-120"/>
                <a:ea typeface="微軟正黑體" panose="020B0604030504040204" pitchFamily="34" charset="-120"/>
              </a:rPr>
              <a:t>）、往前數還後數（？）</a:t>
            </a:r>
            <a:endParaRPr lang="en-US" altLang="zh-TW"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輸出：日期的 </a:t>
            </a:r>
            <a:r>
              <a:rPr lang="en-US" altLang="zh-TW" dirty="0">
                <a:latin typeface="微軟正黑體" panose="020B0604030504040204" pitchFamily="34" charset="-120"/>
                <a:ea typeface="微軟正黑體" panose="020B0604030504040204" pitchFamily="34" charset="-120"/>
              </a:rPr>
              <a:t>table</a:t>
            </a:r>
          </a:p>
          <a:p>
            <a:pPr marL="127000" indent="0">
              <a:lnSpc>
                <a:spcPct val="200000"/>
              </a:lnSpc>
              <a:buNone/>
            </a:pPr>
            <a:endParaRPr lang="en-US" altLang="zh-TW" sz="9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74204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1</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64415" y="1380150"/>
            <a:ext cx="6744774" cy="2383200"/>
          </a:xfrm>
        </p:spPr>
        <p:txBody>
          <a:bodyPr/>
          <a:lstStyle/>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已經有寫好一個概念雛形，</a:t>
            </a:r>
            <a:r>
              <a:rPr lang="zh-TW" altLang="en-US" dirty="0">
                <a:latin typeface="微軟正黑體" panose="020B0604030504040204" pitchFamily="34" charset="-120"/>
                <a:ea typeface="微軟正黑體" panose="020B0604030504040204" pitchFamily="34" charset="-120"/>
                <a:hlinkClick r:id="rId3"/>
              </a:rPr>
              <a:t>程式碼</a:t>
            </a:r>
            <a:endParaRPr lang="en-US" altLang="zh-TW" dirty="0">
              <a:latin typeface="微軟正黑體" panose="020B0604030504040204" pitchFamily="34" charset="-120"/>
              <a:ea typeface="微軟正黑體" panose="020B0604030504040204" pitchFamily="34" charset="-120"/>
            </a:endParaRP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但這個概念程式碼有很多細節沒寫到，以及輸出輸入方式不正確</a:t>
            </a:r>
            <a:endParaRPr lang="en-US" altLang="zh-TW" dirty="0">
              <a:latin typeface="微軟正黑體" panose="020B0604030504040204" pitchFamily="34" charset="-120"/>
              <a:ea typeface="微軟正黑體" panose="020B0604030504040204" pitchFamily="34" charset="-120"/>
            </a:endParaRPr>
          </a:p>
          <a:p>
            <a:pPr>
              <a:lnSpc>
                <a:spcPct val="25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請照前面投影片的方式，把這段程式碼寫成叫 </a:t>
            </a:r>
            <a:r>
              <a:rPr lang="en-US" altLang="zh-TW" dirty="0" err="1">
                <a:latin typeface="微軟正黑體" panose="020B0604030504040204" pitchFamily="34" charset="-120"/>
                <a:ea typeface="微軟正黑體" panose="020B0604030504040204" pitchFamily="34" charset="-120"/>
              </a:rPr>
              <a:t>find_date</a:t>
            </a:r>
            <a:r>
              <a:rPr lang="zh-TW" altLang="en-US" dirty="0">
                <a:latin typeface="微軟正黑體" panose="020B0604030504040204" pitchFamily="34" charset="-120"/>
                <a:ea typeface="微軟正黑體" panose="020B0604030504040204" pitchFamily="34" charset="-120"/>
              </a:rPr>
              <a:t> 的 </a:t>
            </a:r>
            <a:r>
              <a:rPr lang="en-US" altLang="zh-TW" dirty="0">
                <a:latin typeface="微軟正黑體" panose="020B0604030504040204" pitchFamily="34" charset="-120"/>
                <a:ea typeface="微軟正黑體" panose="020B0604030504040204" pitchFamily="34" charset="-120"/>
              </a:rPr>
              <a:t>function</a:t>
            </a:r>
          </a:p>
        </p:txBody>
      </p:sp>
    </p:spTree>
    <p:extLst>
      <p:ext uri="{BB962C8B-B14F-4D97-AF65-F5344CB8AC3E}">
        <p14:creationId xmlns:p14="http://schemas.microsoft.com/office/powerpoint/2010/main" val="813059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2</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23594" y="1290341"/>
            <a:ext cx="6577426" cy="3489847"/>
          </a:xfrm>
        </p:spPr>
        <p:txBody>
          <a:bodyPr/>
          <a:lstStyle/>
          <a:p>
            <a:pPr>
              <a:lnSpc>
                <a:spcPct val="200000"/>
              </a:lnSpc>
              <a:buFont typeface="Wingdings" panose="05000000000000000000" pitchFamily="2" charset="2"/>
              <a:buChar char="l"/>
            </a:pPr>
            <a:r>
              <a:rPr lang="zh-TW" altLang="en-US" b="1" dirty="0">
                <a:latin typeface="微軟正黑體" panose="020B0604030504040204" pitchFamily="34" charset="-120"/>
                <a:ea typeface="微軟正黑體" panose="020B0604030504040204" pitchFamily="34" charset="-120"/>
              </a:rPr>
              <a:t>改寫 </a:t>
            </a:r>
            <a:r>
              <a:rPr lang="en-US" altLang="zh-TW" b="1" dirty="0">
                <a:latin typeface="微軟正黑體" panose="020B0604030504040204" pitchFamily="34" charset="-120"/>
                <a:ea typeface="微軟正黑體" panose="020B0604030504040204" pitchFamily="34" charset="-120"/>
              </a:rPr>
              <a:t>MA</a:t>
            </a:r>
            <a:r>
              <a:rPr lang="zh-TW" altLang="en-US" b="1" dirty="0">
                <a:latin typeface="微軟正黑體" panose="020B0604030504040204" pitchFamily="34" charset="-120"/>
                <a:ea typeface="微軟正黑體" panose="020B0604030504040204" pitchFamily="34" charset="-120"/>
              </a:rPr>
              <a:t> 的程式，</a:t>
            </a:r>
            <a:r>
              <a:rPr lang="zh-TW" altLang="en-US" b="1" dirty="0">
                <a:latin typeface="微軟正黑體" panose="020B0604030504040204" pitchFamily="34" charset="-120"/>
                <a:ea typeface="微軟正黑體" panose="020B0604030504040204" pitchFamily="34" charset="-120"/>
                <a:hlinkClick r:id="rId3" action="ppaction://hlinksldjump"/>
              </a:rPr>
              <a:t>參考第</a:t>
            </a:r>
            <a:r>
              <a:rPr lang="en-US" altLang="zh-TW" b="1" dirty="0">
                <a:latin typeface="微軟正黑體" panose="020B0604030504040204" pitchFamily="34" charset="-120"/>
                <a:ea typeface="微軟正黑體" panose="020B0604030504040204" pitchFamily="34" charset="-120"/>
                <a:hlinkClick r:id="rId3" action="ppaction://hlinksldjump"/>
              </a:rPr>
              <a:t>28</a:t>
            </a:r>
            <a:r>
              <a:rPr lang="zh-TW" altLang="en-US" b="1" dirty="0">
                <a:latin typeface="微軟正黑體" panose="020B0604030504040204" pitchFamily="34" charset="-120"/>
                <a:ea typeface="微軟正黑體" panose="020B0604030504040204" pitchFamily="34" charset="-120"/>
                <a:hlinkClick r:id="rId3" action="ppaction://hlinksldjump"/>
              </a:rPr>
              <a:t>頁的範例程式</a:t>
            </a:r>
            <a:endParaRPr lang="en-US" altLang="zh-TW" b="1"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以前的程式有個重要的 </a:t>
            </a:r>
            <a:r>
              <a:rPr lang="en-US" altLang="zh-TW" dirty="0">
                <a:latin typeface="微軟正黑體" panose="020B0604030504040204" pitchFamily="34" charset="-120"/>
                <a:ea typeface="微軟正黑體" panose="020B0604030504040204" pitchFamily="34" charset="-120"/>
              </a:rPr>
              <a:t>bug</a:t>
            </a:r>
            <a:r>
              <a:rPr lang="zh-TW" altLang="en-US" dirty="0">
                <a:latin typeface="微軟正黑體" panose="020B0604030504040204" pitchFamily="34" charset="-120"/>
                <a:ea typeface="微軟正黑體" panose="020B0604030504040204" pitchFamily="34" charset="-120"/>
              </a:rPr>
              <a:t>，以前的概念是</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en-US" altLang="zh-TW" dirty="0">
                <a:latin typeface="微軟正黑體" panose="020B0604030504040204" pitchFamily="34" charset="-120"/>
                <a:ea typeface="微軟正黑體" panose="020B0604030504040204" pitchFamily="34" charset="-120"/>
              </a:rPr>
              <a:t>Ex. </a:t>
            </a:r>
            <a:r>
              <a:rPr lang="zh-TW" altLang="en-US" dirty="0">
                <a:latin typeface="微軟正黑體" panose="020B0604030504040204" pitchFamily="34" charset="-120"/>
                <a:ea typeface="微軟正黑體" panose="020B0604030504040204" pitchFamily="34" charset="-120"/>
              </a:rPr>
              <a:t>計算 </a:t>
            </a:r>
            <a:r>
              <a:rPr lang="en-US" altLang="zh-TW" dirty="0">
                <a:latin typeface="微軟正黑體" panose="020B0604030504040204" pitchFamily="34" charset="-120"/>
                <a:ea typeface="微軟正黑體" panose="020B0604030504040204" pitchFamily="34" charset="-120"/>
              </a:rPr>
              <a:t>8/5</a:t>
            </a:r>
            <a:r>
              <a:rPr lang="zh-TW" altLang="en-US" dirty="0">
                <a:latin typeface="微軟正黑體" panose="020B0604030504040204" pitchFamily="34" charset="-120"/>
                <a:ea typeface="微軟正黑體" panose="020B0604030504040204" pitchFamily="34" charset="-120"/>
              </a:rPr>
              <a:t> 的</a:t>
            </a:r>
            <a:r>
              <a:rPr lang="en-US" altLang="zh-TW" dirty="0">
                <a:latin typeface="微軟正黑體" panose="020B0604030504040204" pitchFamily="34" charset="-120"/>
                <a:ea typeface="微軟正黑體" panose="020B0604030504040204" pitchFamily="34" charset="-120"/>
              </a:rPr>
              <a:t>MA5</a:t>
            </a:r>
            <a:r>
              <a:rPr lang="zh-TW" altLang="en-US" dirty="0">
                <a:latin typeface="微軟正黑體" panose="020B0604030504040204" pitchFamily="34" charset="-120"/>
                <a:ea typeface="微軟正黑體" panose="020B0604030504040204" pitchFamily="34" charset="-120"/>
              </a:rPr>
              <a:t>，會去搜尋前五個工作天的日期 （</a:t>
            </a:r>
            <a:r>
              <a:rPr lang="en-US" altLang="zh-TW" dirty="0">
                <a:latin typeface="微軟正黑體" panose="020B0604030504040204" pitchFamily="34" charset="-120"/>
                <a:ea typeface="微軟正黑體" panose="020B0604030504040204" pitchFamily="34" charset="-120"/>
              </a:rPr>
              <a:t>8/1</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8/5</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但某些公司可能會在某天該開市的時候沒有資料，例如 </a:t>
            </a:r>
            <a:r>
              <a:rPr lang="en-US" altLang="zh-TW" dirty="0">
                <a:latin typeface="微軟正黑體" panose="020B0604030504040204" pitchFamily="34" charset="-120"/>
                <a:ea typeface="微軟正黑體" panose="020B0604030504040204" pitchFamily="34" charset="-120"/>
              </a:rPr>
              <a:t>8/2</a:t>
            </a:r>
            <a:r>
              <a:rPr lang="zh-TW" altLang="en-US" dirty="0">
                <a:latin typeface="微軟正黑體" panose="020B0604030504040204" pitchFamily="34" charset="-120"/>
                <a:ea typeface="微軟正黑體" panose="020B0604030504040204" pitchFamily="34" charset="-120"/>
              </a:rPr>
              <a:t> 沒有資料</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這時候我們數到他的資料沒有完整</a:t>
            </a:r>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天，我們就會帶 </a:t>
            </a:r>
            <a:r>
              <a:rPr lang="en-US" altLang="zh-TW" dirty="0">
                <a:latin typeface="微軟正黑體" panose="020B0604030504040204" pitchFamily="34" charset="-120"/>
                <a:ea typeface="微軟正黑體" panose="020B0604030504040204" pitchFamily="34" charset="-120"/>
              </a:rPr>
              <a:t>0</a:t>
            </a:r>
            <a:r>
              <a:rPr lang="zh-TW" altLang="en-US" dirty="0">
                <a:latin typeface="微軟正黑體" panose="020B0604030504040204" pitchFamily="34" charset="-120"/>
                <a:ea typeface="微軟正黑體" panose="020B0604030504040204" pitchFamily="34" charset="-120"/>
              </a:rPr>
              <a:t> 進去</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但一般的股市資料應該是</a:t>
            </a:r>
            <a:r>
              <a:rPr lang="zh-TW" altLang="en-US" b="1" dirty="0">
                <a:latin typeface="微軟正黑體" panose="020B0604030504040204" pitchFamily="34" charset="-120"/>
                <a:ea typeface="微軟正黑體" panose="020B0604030504040204" pitchFamily="34" charset="-120"/>
              </a:rPr>
              <a:t>跳過沒有資料的那天再往前找</a:t>
            </a:r>
            <a:endParaRPr lang="en-US" altLang="zh-TW" b="1" dirty="0">
              <a:latin typeface="微軟正黑體" panose="020B0604030504040204" pitchFamily="34" charset="-120"/>
              <a:ea typeface="微軟正黑體" panose="020B0604030504040204" pitchFamily="34" charset="-120"/>
            </a:endParaRPr>
          </a:p>
          <a:p>
            <a:pPr marL="127000" indent="0">
              <a:lnSpc>
                <a:spcPct val="200000"/>
              </a:lnSpc>
              <a:buNone/>
            </a:pPr>
            <a:r>
              <a:rPr lang="zh-TW" altLang="en-US" dirty="0">
                <a:latin typeface="微軟正黑體" panose="020B0604030504040204" pitchFamily="34" charset="-120"/>
                <a:ea typeface="微軟正黑體" panose="020B0604030504040204" pitchFamily="34" charset="-120"/>
              </a:rPr>
              <a:t>所以這邊要改成 先找 </a:t>
            </a:r>
            <a:r>
              <a:rPr lang="en-US" altLang="zh-TW" dirty="0">
                <a:latin typeface="微軟正黑體" panose="020B0604030504040204" pitchFamily="34" charset="-120"/>
                <a:ea typeface="微軟正黑體" panose="020B0604030504040204" pitchFamily="34" charset="-120"/>
              </a:rPr>
              <a:t>8/1</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8/5</a:t>
            </a:r>
            <a:r>
              <a:rPr lang="zh-TW" altLang="en-US" dirty="0">
                <a:latin typeface="微軟正黑體" panose="020B0604030504040204" pitchFamily="34" charset="-120"/>
                <a:ea typeface="微軟正黑體" panose="020B0604030504040204" pitchFamily="34" charset="-120"/>
              </a:rPr>
              <a:t>，若少</a:t>
            </a:r>
            <a:r>
              <a:rPr lang="en-US" altLang="zh-TW" dirty="0">
                <a:latin typeface="微軟正黑體" panose="020B0604030504040204" pitchFamily="34" charset="-120"/>
                <a:ea typeface="微軟正黑體" panose="020B0604030504040204" pitchFamily="34" charset="-120"/>
              </a:rPr>
              <a:t>N</a:t>
            </a:r>
            <a:r>
              <a:rPr lang="zh-TW" altLang="en-US" dirty="0">
                <a:latin typeface="微軟正黑體" panose="020B0604030504040204" pitchFamily="34" charset="-120"/>
                <a:ea typeface="微軟正黑體" panose="020B0604030504040204" pitchFamily="34" charset="-120"/>
              </a:rPr>
              <a:t>天，再往前找</a:t>
            </a:r>
            <a:r>
              <a:rPr lang="en-US" altLang="zh-TW" dirty="0">
                <a:latin typeface="微軟正黑體" panose="020B0604030504040204" pitchFamily="34" charset="-120"/>
                <a:ea typeface="微軟正黑體" panose="020B0604030504040204" pitchFamily="34" charset="-120"/>
              </a:rPr>
              <a:t>N</a:t>
            </a:r>
            <a:r>
              <a:rPr lang="zh-TW" altLang="en-US" dirty="0">
                <a:latin typeface="微軟正黑體" panose="020B0604030504040204" pitchFamily="34" charset="-120"/>
                <a:ea typeface="微軟正黑體" panose="020B0604030504040204" pitchFamily="34" charset="-120"/>
              </a:rPr>
              <a:t>天的資料</a:t>
            </a:r>
            <a:endParaRPr lang="en-US" altLang="zh-TW" dirty="0">
              <a:latin typeface="微軟正黑體" panose="020B0604030504040204" pitchFamily="34" charset="-120"/>
              <a:ea typeface="微軟正黑體" panose="020B0604030504040204" pitchFamily="34" charset="-120"/>
            </a:endParaRPr>
          </a:p>
          <a:p>
            <a:pPr marL="127000" indent="0">
              <a:lnSpc>
                <a:spcPct val="200000"/>
              </a:lnSpc>
              <a:buNone/>
            </a:pP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43733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2</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423594" y="1051898"/>
            <a:ext cx="6577426" cy="3489847"/>
          </a:xfrm>
        </p:spPr>
        <p:txBody>
          <a:bodyPr/>
          <a:lstStyle/>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將 </a:t>
            </a:r>
            <a:r>
              <a:rPr lang="en-US" altLang="zh-TW" dirty="0">
                <a:latin typeface="微軟正黑體" panose="020B0604030504040204" pitchFamily="34" charset="-120"/>
                <a:ea typeface="微軟正黑體" panose="020B0604030504040204" pitchFamily="34" charset="-120"/>
              </a:rPr>
              <a:t>MA</a:t>
            </a:r>
            <a:r>
              <a:rPr lang="zh-TW" altLang="en-US" dirty="0">
                <a:latin typeface="微軟正黑體" panose="020B0604030504040204" pitchFamily="34" charset="-120"/>
                <a:ea typeface="微軟正黑體" panose="020B0604030504040204" pitchFamily="34" charset="-120"/>
              </a:rPr>
              <a:t>計算寫成</a:t>
            </a:r>
            <a:r>
              <a:rPr lang="en-US" altLang="zh-TW" dirty="0">
                <a:latin typeface="微軟正黑體" panose="020B0604030504040204" pitchFamily="34" charset="-120"/>
                <a:ea typeface="微軟正黑體" panose="020B0604030504040204" pitchFamily="34" charset="-120"/>
              </a:rPr>
              <a:t> stored procedure</a:t>
            </a:r>
            <a:r>
              <a:rPr lang="zh-TW" altLang="en-US" dirty="0">
                <a:latin typeface="微軟正黑體" panose="020B0604030504040204" pitchFamily="34" charset="-120"/>
                <a:ea typeface="微軟正黑體" panose="020B0604030504040204" pitchFamily="34" charset="-120"/>
              </a:rPr>
              <a:t>，並在裡面 </a:t>
            </a:r>
            <a:r>
              <a:rPr lang="en-US" altLang="zh-TW" dirty="0">
                <a:latin typeface="微軟正黑體" panose="020B0604030504040204" pitchFamily="34" charset="-120"/>
                <a:ea typeface="微軟正黑體" panose="020B0604030504040204" pitchFamily="34" charset="-120"/>
              </a:rPr>
              <a:t>update</a:t>
            </a:r>
            <a:r>
              <a:rPr lang="zh-TW" altLang="en-US" dirty="0">
                <a:latin typeface="微軟正黑體" panose="020B0604030504040204" pitchFamily="34" charset="-120"/>
                <a:ea typeface="微軟正黑體" panose="020B0604030504040204" pitchFamily="34" charset="-120"/>
              </a:rPr>
              <a:t> 資料</a:t>
            </a:r>
            <a:endParaRPr lang="en-US" altLang="zh-TW"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CA153816-05F4-BEE9-D10A-94D466C698F9}"/>
              </a:ext>
            </a:extLst>
          </p:cNvPr>
          <p:cNvSpPr txBox="1"/>
          <p:nvPr/>
        </p:nvSpPr>
        <p:spPr>
          <a:xfrm>
            <a:off x="6491499" y="1666353"/>
            <a:ext cx="2218836" cy="1021883"/>
          </a:xfrm>
          <a:prstGeom prst="rect">
            <a:avLst/>
          </a:prstGeom>
          <a:noFill/>
        </p:spPr>
        <p:txBody>
          <a:bodyPr wrap="square" rtlCol="0">
            <a:spAutoFit/>
          </a:bodyPr>
          <a:lstStyle/>
          <a:p>
            <a:pPr>
              <a:lnSpc>
                <a:spcPct val="150000"/>
              </a:lnSpc>
            </a:pPr>
            <a:r>
              <a:rPr lang="zh-TW" altLang="en-US" dirty="0"/>
              <a:t>以前的給你們參考，名稱可以自己改！</a:t>
            </a:r>
            <a:endParaRPr lang="en-US" altLang="zh-TW" dirty="0"/>
          </a:p>
          <a:p>
            <a:pPr>
              <a:lnSpc>
                <a:spcPct val="150000"/>
              </a:lnSpc>
            </a:pPr>
            <a:endParaRPr lang="zh-TW" altLang="en-US" dirty="0"/>
          </a:p>
        </p:txBody>
      </p:sp>
      <p:pic>
        <p:nvPicPr>
          <p:cNvPr id="9" name="圖片 8">
            <a:extLst>
              <a:ext uri="{FF2B5EF4-FFF2-40B4-BE49-F238E27FC236}">
                <a16:creationId xmlns:a16="http://schemas.microsoft.com/office/drawing/2014/main" id="{4D35BDEB-DD01-1281-CE2E-FE4C27E573F9}"/>
              </a:ext>
            </a:extLst>
          </p:cNvPr>
          <p:cNvPicPr>
            <a:picLocks noChangeAspect="1"/>
          </p:cNvPicPr>
          <p:nvPr/>
        </p:nvPicPr>
        <p:blipFill>
          <a:blip r:embed="rId3"/>
          <a:stretch>
            <a:fillRect/>
          </a:stretch>
        </p:blipFill>
        <p:spPr>
          <a:xfrm>
            <a:off x="1703586" y="1573627"/>
            <a:ext cx="4487490" cy="3393211"/>
          </a:xfrm>
          <a:prstGeom prst="rect">
            <a:avLst/>
          </a:prstGeom>
        </p:spPr>
      </p:pic>
      <p:sp>
        <p:nvSpPr>
          <p:cNvPr id="12" name="文字方塊 11">
            <a:extLst>
              <a:ext uri="{FF2B5EF4-FFF2-40B4-BE49-F238E27FC236}">
                <a16:creationId xmlns:a16="http://schemas.microsoft.com/office/drawing/2014/main" id="{25236036-E471-0141-67BC-0C8EF80F0217}"/>
              </a:ext>
            </a:extLst>
          </p:cNvPr>
          <p:cNvSpPr txBox="1"/>
          <p:nvPr/>
        </p:nvSpPr>
        <p:spPr>
          <a:xfrm>
            <a:off x="6270167" y="2606231"/>
            <a:ext cx="2441197" cy="19916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微軟正黑體" panose="020B0604030504040204" pitchFamily="34" charset="-120"/>
                <a:ea typeface="微軟正黑體" panose="020B0604030504040204" pitchFamily="34" charset="-120"/>
              </a:rPr>
              <a:t>裡面的 </a:t>
            </a:r>
            <a:r>
              <a:rPr lang="en-US" altLang="zh-TW" dirty="0">
                <a:latin typeface="微軟正黑體" panose="020B0604030504040204" pitchFamily="34" charset="-120"/>
                <a:ea typeface="微軟正黑體" panose="020B0604030504040204" pitchFamily="34" charset="-120"/>
              </a:rPr>
              <a:t>company</a:t>
            </a:r>
            <a:r>
              <a:rPr lang="zh-TW" altLang="en-US" dirty="0">
                <a:latin typeface="微軟正黑體" panose="020B0604030504040204" pitchFamily="34" charset="-120"/>
                <a:ea typeface="微軟正黑體" panose="020B0604030504040204" pitchFamily="34" charset="-120"/>
              </a:rPr>
              <a:t> 是現在的 </a:t>
            </a:r>
            <a:r>
              <a:rPr lang="en-US" altLang="zh-TW" dirty="0" err="1">
                <a:latin typeface="微軟正黑體" panose="020B0604030504040204" pitchFamily="34" charset="-120"/>
                <a:ea typeface="微軟正黑體" panose="020B0604030504040204" pitchFamily="34" charset="-120"/>
              </a:rPr>
              <a:t>stock_code</a:t>
            </a:r>
            <a:r>
              <a:rPr lang="zh-TW" altLang="en-US" dirty="0">
                <a:latin typeface="微軟正黑體" panose="020B0604030504040204" pitchFamily="34" charset="-120"/>
                <a:ea typeface="微軟正黑體" panose="020B0604030504040204" pitchFamily="34" charset="-120"/>
              </a:rPr>
              <a:t> 欄位</a:t>
            </a: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endParaRPr lang="en-US" altLang="zh-TW"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dirty="0" err="1">
                <a:latin typeface="微軟正黑體" panose="020B0604030504040204" pitchFamily="34" charset="-120"/>
                <a:ea typeface="微軟正黑體" panose="020B0604030504040204" pitchFamily="34" charset="-120"/>
              </a:rPr>
              <a:t>find_date</a:t>
            </a:r>
            <a:r>
              <a:rPr lang="zh-TW" altLang="en-US" dirty="0">
                <a:latin typeface="微軟正黑體" panose="020B0604030504040204" pitchFamily="34" charset="-120"/>
                <a:ea typeface="微軟正黑體" panose="020B0604030504040204" pitchFamily="34" charset="-120"/>
              </a:rPr>
              <a:t>請改成前面你們寫的，我的寫法是以前我們舊版的</a:t>
            </a:r>
          </a:p>
        </p:txBody>
      </p:sp>
      <p:sp>
        <p:nvSpPr>
          <p:cNvPr id="13" name="矩形 12">
            <a:extLst>
              <a:ext uri="{FF2B5EF4-FFF2-40B4-BE49-F238E27FC236}">
                <a16:creationId xmlns:a16="http://schemas.microsoft.com/office/drawing/2014/main" id="{953ACD9C-1E7B-FCA0-3056-210E34D43E44}"/>
              </a:ext>
            </a:extLst>
          </p:cNvPr>
          <p:cNvSpPr/>
          <p:nvPr/>
        </p:nvSpPr>
        <p:spPr>
          <a:xfrm>
            <a:off x="4479721" y="3800213"/>
            <a:ext cx="1568741" cy="92279"/>
          </a:xfrm>
          <a:prstGeom prst="rect">
            <a:avLst/>
          </a:prstGeom>
          <a:no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0E2BEFE8-9C6F-5BE2-AE50-D22056AAD643}"/>
              </a:ext>
            </a:extLst>
          </p:cNvPr>
          <p:cNvSpPr/>
          <p:nvPr/>
        </p:nvSpPr>
        <p:spPr>
          <a:xfrm>
            <a:off x="2241260" y="3255423"/>
            <a:ext cx="409662" cy="138989"/>
          </a:xfrm>
          <a:prstGeom prst="rect">
            <a:avLst/>
          </a:prstGeom>
          <a:no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6035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400" b="1" dirty="0">
                <a:latin typeface="微軟正黑體" panose="020B0604030504040204" pitchFamily="34" charset="-120"/>
                <a:ea typeface="微軟正黑體" panose="020B0604030504040204" pitchFamily="34" charset="-120"/>
              </a:rPr>
              <a:t>課堂練習</a:t>
            </a:r>
            <a:r>
              <a:rPr lang="en-US" altLang="zh-TW" sz="2400" b="1" dirty="0">
                <a:latin typeface="微軟正黑體" panose="020B0604030504040204" pitchFamily="34" charset="-120"/>
                <a:ea typeface="微軟正黑體" panose="020B0604030504040204" pitchFamily="34" charset="-120"/>
              </a:rPr>
              <a:t>2</a:t>
            </a:r>
          </a:p>
        </p:txBody>
      </p:sp>
      <p:sp>
        <p:nvSpPr>
          <p:cNvPr id="2" name="副標題 1">
            <a:extLst>
              <a:ext uri="{FF2B5EF4-FFF2-40B4-BE49-F238E27FC236}">
                <a16:creationId xmlns:a16="http://schemas.microsoft.com/office/drawing/2014/main" id="{0700007C-778E-C3C9-D5E8-BA1A8DA941C5}"/>
              </a:ext>
            </a:extLst>
          </p:cNvPr>
          <p:cNvSpPr>
            <a:spLocks noGrp="1"/>
          </p:cNvSpPr>
          <p:nvPr>
            <p:ph type="subTitle" idx="1"/>
          </p:nvPr>
        </p:nvSpPr>
        <p:spPr>
          <a:xfrm>
            <a:off x="1355271" y="1420585"/>
            <a:ext cx="7123339" cy="2990531"/>
          </a:xfrm>
        </p:spPr>
        <p:txBody>
          <a:bodyPr/>
          <a:lstStyle/>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這是你們以後上課的時候會用到的！！</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希望可以從現在開始思考我們的資料庫要怎麼改才會更好</a:t>
            </a:r>
            <a:endParaRPr lang="en-US" altLang="zh-TW" dirty="0">
              <a:latin typeface="微軟正黑體" panose="020B0604030504040204" pitchFamily="34" charset="-120"/>
              <a:ea typeface="微軟正黑體" panose="020B0604030504040204" pitchFamily="34" charset="-120"/>
            </a:endParaRP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完成後大家可以討論出一個最好的寫法，下學期上課的時候也會順利一些</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有任何問題歡迎也找我討論！</a:t>
            </a:r>
          </a:p>
        </p:txBody>
      </p:sp>
    </p:spTree>
    <p:extLst>
      <p:ext uri="{BB962C8B-B14F-4D97-AF65-F5344CB8AC3E}">
        <p14:creationId xmlns:p14="http://schemas.microsoft.com/office/powerpoint/2010/main" val="50789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39040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zh-TW" b="1" dirty="0">
                <a:latin typeface="微軟正黑體" panose="020B0604030504040204" pitchFamily="34" charset="-120"/>
                <a:ea typeface="微軟正黑體" panose="020B0604030504040204" pitchFamily="34" charset="-120"/>
              </a:rPr>
              <a:t>Stored Procedure</a:t>
            </a:r>
            <a:endParaRPr b="1" dirty="0">
              <a:latin typeface="微軟正黑體" panose="020B0604030504040204" pitchFamily="34" charset="-120"/>
              <a:ea typeface="微軟正黑體" panose="020B0604030504040204" pitchFamily="34" charset="-120"/>
            </a:endParaRPr>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What is Stored Procedure?</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rPr>
              <a:t>Stored Procedure</a:t>
            </a:r>
            <a:r>
              <a:rPr lang="zh-TW" altLang="en-US" dirty="0">
                <a:latin typeface="微軟正黑體" panose="020B0604030504040204" pitchFamily="34" charset="-120"/>
                <a:ea typeface="微軟正黑體" panose="020B0604030504040204" pitchFamily="34" charset="-120"/>
              </a:rPr>
              <a:t>（預存程序）是一或多個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陳述式的群組</a:t>
            </a:r>
          </a:p>
          <a:p>
            <a:pPr>
              <a:lnSpc>
                <a:spcPct val="200000"/>
              </a:lnSpc>
              <a:buFont typeface="Wingdings" panose="05000000000000000000" pitchFamily="2" charset="2"/>
              <a:buChar char="l"/>
            </a:pPr>
            <a:r>
              <a:rPr lang="en-US" altLang="zh-TW" dirty="0">
                <a:latin typeface="微軟正黑體" panose="020B0604030504040204" pitchFamily="34" charset="-120"/>
                <a:ea typeface="微軟正黑體" panose="020B0604030504040204" pitchFamily="34" charset="-120"/>
                <a:hlinkClick r:id="rId3"/>
              </a:rPr>
              <a:t>Transact-SQL</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是具有批次與區塊特性的</a:t>
            </a:r>
            <a:r>
              <a:rPr lang="en-US" altLang="zh-TW" dirty="0">
                <a:latin typeface="微軟正黑體" panose="020B0604030504040204" pitchFamily="34" charset="-120"/>
                <a:ea typeface="微軟正黑體" panose="020B0604030504040204" pitchFamily="34" charset="-120"/>
              </a:rPr>
              <a:t>SQL</a:t>
            </a:r>
            <a:r>
              <a:rPr lang="zh-TW" altLang="en-US" dirty="0">
                <a:latin typeface="微軟正黑體" panose="020B0604030504040204" pitchFamily="34" charset="-120"/>
                <a:ea typeface="微軟正黑體" panose="020B0604030504040204" pitchFamily="34" charset="-120"/>
              </a:rPr>
              <a:t>指令集合</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概念就類似 </a:t>
            </a:r>
            <a:r>
              <a:rPr lang="en-US" altLang="zh-TW" dirty="0">
                <a:latin typeface="微軟正黑體" panose="020B0604030504040204" pitchFamily="34" charset="-120"/>
                <a:ea typeface="微軟正黑體" panose="020B0604030504040204" pitchFamily="34" charset="-120"/>
              </a:rPr>
              <a:t>database </a:t>
            </a:r>
            <a:r>
              <a:rPr lang="zh-TW" altLang="en-US" dirty="0">
                <a:latin typeface="微軟正黑體" panose="020B0604030504040204" pitchFamily="34" charset="-120"/>
                <a:ea typeface="微軟正黑體" panose="020B0604030504040204" pitchFamily="34" charset="-120"/>
              </a:rPr>
              <a:t>裡的 </a:t>
            </a:r>
            <a:r>
              <a:rPr lang="en-US" altLang="zh-TW" dirty="0">
                <a:latin typeface="微軟正黑體" panose="020B0604030504040204" pitchFamily="34" charset="-120"/>
                <a:ea typeface="微軟正黑體" panose="020B0604030504040204" pitchFamily="34" charset="-120"/>
              </a:rPr>
              <a:t>function</a:t>
            </a:r>
            <a:r>
              <a:rPr lang="zh-TW" altLang="en-US" dirty="0">
                <a:latin typeface="微軟正黑體" panose="020B0604030504040204" pitchFamily="34" charset="-120"/>
                <a:ea typeface="微軟正黑體" panose="020B0604030504040204" pitchFamily="34" charset="-120"/>
              </a:rPr>
              <a:t>，先把程式碼寫好，儲存後，再直接用預存程序的名稱呼叫就好</a:t>
            </a:r>
          </a:p>
          <a:p>
            <a:pPr>
              <a:lnSpc>
                <a:spcPct val="200000"/>
              </a:lnSpc>
              <a:buFont typeface="Wingdings" panose="05000000000000000000" pitchFamily="2" charset="2"/>
              <a:buChar char="l"/>
            </a:pPr>
            <a:r>
              <a:rPr lang="zh-TW" altLang="en-US" dirty="0">
                <a:latin typeface="微軟正黑體" panose="020B0604030504040204" pitchFamily="34" charset="-120"/>
                <a:ea typeface="微軟正黑體" panose="020B0604030504040204" pitchFamily="34" charset="-120"/>
              </a:rPr>
              <a:t>可傳入參數或回傳多個數值及執行狀態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493691" cy="2352871"/>
          </a:xfrm>
        </p:spPr>
        <p:txBody>
          <a:bodyPr/>
          <a:lstStyle/>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減少伺服器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用戶端網路流量：呼叫時是呼叫整個程序，如果沒有經過封裝，會是每一條程式分別傳送</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zh-TW" altLang="en-US" dirty="0">
                <a:latin typeface="微軟正黑體" panose="020B0604030504040204" pitchFamily="34" charset="-120"/>
                <a:ea typeface="微軟正黑體" panose="020B0604030504040204" pitchFamily="34" charset="-120"/>
              </a:rPr>
              <a:t>更強的安全性：當透過網路呼叫程序時，僅有執行程序的呼叫是可見的，因此，惡意使用者就無法查看資料表及資料庫物件名稱、內嵌自己的 </a:t>
            </a:r>
            <a:r>
              <a:rPr lang="en-US" altLang="zh-TW" dirty="0">
                <a:latin typeface="微軟正黑體" panose="020B0604030504040204" pitchFamily="34" charset="-120"/>
                <a:ea typeface="微軟正黑體" panose="020B0604030504040204" pitchFamily="34" charset="-120"/>
              </a:rPr>
              <a:t>Transact-SQL </a:t>
            </a:r>
            <a:r>
              <a:rPr lang="zh-TW" altLang="en-US" dirty="0">
                <a:latin typeface="微軟正黑體" panose="020B0604030504040204" pitchFamily="34" charset="-120"/>
                <a:ea typeface="微軟正黑體" panose="020B0604030504040204" pitchFamily="34" charset="-120"/>
              </a:rPr>
              <a:t>陳述式或搜尋重要的資料。</a:t>
            </a:r>
          </a:p>
          <a:p>
            <a:pPr marL="469900" indent="-342900">
              <a:lnSpc>
                <a:spcPct val="200000"/>
              </a:lnSpc>
              <a:buFont typeface="+mj-lt"/>
              <a:buAutoNum type="arabicPeriod"/>
            </a:pP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0607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的好處</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25154" y="1454389"/>
            <a:ext cx="6615688" cy="2352871"/>
          </a:xfrm>
        </p:spPr>
        <p:txBody>
          <a:bodyPr/>
          <a:lstStyle/>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重複使用程式碼</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維護更簡易：若有地方需要修改，只要修改程序就好。應用程式層會維持獨立，也不需要知道資料庫配置、關聯性或程序間有什麼變更。</a:t>
            </a:r>
            <a:endParaRPr lang="en-US" altLang="zh-TW"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endParaRPr lang="zh-TW" altLang="en-US" sz="800" dirty="0">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startAt="3"/>
            </a:pPr>
            <a:r>
              <a:rPr lang="zh-TW" altLang="en-US" dirty="0">
                <a:latin typeface="微軟正黑體" panose="020B0604030504040204" pitchFamily="34" charset="-120"/>
                <a:ea typeface="微軟正黑體" panose="020B0604030504040204" pitchFamily="34" charset="-120"/>
              </a:rPr>
              <a:t>提升效能：第一次編譯程序會執行並建立執行計畫，以利後續的執行中重複使用。 </a:t>
            </a:r>
          </a:p>
        </p:txBody>
      </p:sp>
    </p:spTree>
    <p:extLst>
      <p:ext uri="{BB962C8B-B14F-4D97-AF65-F5344CB8AC3E}">
        <p14:creationId xmlns:p14="http://schemas.microsoft.com/office/powerpoint/2010/main" val="4143338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800" b="1" dirty="0">
                <a:latin typeface="微軟正黑體" panose="020B0604030504040204" pitchFamily="34" charset="-120"/>
                <a:ea typeface="微軟正黑體" panose="020B0604030504040204" pitchFamily="34" charset="-120"/>
              </a:rPr>
              <a:t>Stored Procedure - </a:t>
            </a:r>
            <a:r>
              <a:rPr lang="zh-TW" altLang="en-US" sz="2800" b="1" dirty="0">
                <a:latin typeface="微軟正黑體" panose="020B0604030504040204" pitchFamily="34" charset="-120"/>
                <a:ea typeface="微軟正黑體" panose="020B0604030504040204" pitchFamily="34" charset="-120"/>
              </a:rPr>
              <a:t>組成</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362177" y="4110217"/>
            <a:ext cx="7068573" cy="572700"/>
          </a:xfrm>
        </p:spPr>
        <p:txBody>
          <a:bodyPr/>
          <a:lstStyle/>
          <a:p>
            <a:pPr marL="127000" indent="0">
              <a:lnSpc>
                <a:spcPct val="200000"/>
              </a:lnSpc>
              <a:buNone/>
            </a:pPr>
            <a:r>
              <a:rPr lang="en-US" altLang="zh-TW" b="1" dirty="0">
                <a:solidFill>
                  <a:srgbClr val="9A0000"/>
                </a:solidFill>
                <a:latin typeface="微軟正黑體" panose="020B0604030504040204" pitchFamily="34" charset="-120"/>
                <a:ea typeface="微軟正黑體" panose="020B0604030504040204" pitchFamily="34" charset="-120"/>
              </a:rPr>
              <a:t>exec</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預存程序名稱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變數名稱</a:t>
            </a:r>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變數內容</a:t>
            </a:r>
            <a:r>
              <a:rPr lang="en-US" altLang="zh-TW" dirty="0">
                <a:latin typeface="微軟正黑體" panose="020B0604030504040204" pitchFamily="34" charset="-120"/>
                <a:ea typeface="微軟正黑體" panose="020B0604030504040204" pitchFamily="34" charset="-120"/>
              </a:rPr>
              <a:t>2'</a:t>
            </a:r>
          </a:p>
        </p:txBody>
      </p:sp>
      <p:pic>
        <p:nvPicPr>
          <p:cNvPr id="1026" name="Picture 2">
            <a:extLst>
              <a:ext uri="{FF2B5EF4-FFF2-40B4-BE49-F238E27FC236}">
                <a16:creationId xmlns:a16="http://schemas.microsoft.com/office/drawing/2014/main" id="{1CF2783E-4AFA-51AD-DB13-0A0958B4C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315" y="1450665"/>
            <a:ext cx="5163467" cy="234242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8E4F015-93E0-C46B-F013-C6AFFC5A4C60}"/>
              </a:ext>
            </a:extLst>
          </p:cNvPr>
          <p:cNvSpPr/>
          <p:nvPr/>
        </p:nvSpPr>
        <p:spPr>
          <a:xfrm>
            <a:off x="3749048" y="1710780"/>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輸入參數</a:t>
            </a:r>
          </a:p>
        </p:txBody>
      </p:sp>
      <p:sp>
        <p:nvSpPr>
          <p:cNvPr id="6" name="矩形 5">
            <a:extLst>
              <a:ext uri="{FF2B5EF4-FFF2-40B4-BE49-F238E27FC236}">
                <a16:creationId xmlns:a16="http://schemas.microsoft.com/office/drawing/2014/main" id="{A25FC595-1190-0A93-2142-9CB19A18B522}"/>
              </a:ext>
            </a:extLst>
          </p:cNvPr>
          <p:cNvSpPr/>
          <p:nvPr/>
        </p:nvSpPr>
        <p:spPr>
          <a:xfrm>
            <a:off x="5914732" y="1369027"/>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預存程序名稱</a:t>
            </a:r>
          </a:p>
        </p:txBody>
      </p:sp>
      <p:sp>
        <p:nvSpPr>
          <p:cNvPr id="7" name="矩形 6">
            <a:extLst>
              <a:ext uri="{FF2B5EF4-FFF2-40B4-BE49-F238E27FC236}">
                <a16:creationId xmlns:a16="http://schemas.microsoft.com/office/drawing/2014/main" id="{6D6C00BB-FE9E-DBEF-869B-6D33C9BB434D}"/>
              </a:ext>
            </a:extLst>
          </p:cNvPr>
          <p:cNvSpPr/>
          <p:nvPr/>
        </p:nvSpPr>
        <p:spPr>
          <a:xfrm>
            <a:off x="3051216" y="2349735"/>
            <a:ext cx="4925469"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300" dirty="0">
                <a:solidFill>
                  <a:schemeClr val="tx1"/>
                </a:solidFill>
                <a:latin typeface="微軟正黑體" panose="020B0604030504040204" pitchFamily="34" charset="-120"/>
                <a:ea typeface="微軟正黑體" panose="020B0604030504040204" pitchFamily="34" charset="-120"/>
              </a:rPr>
              <a:t>不會回傳 「影響的資料列筆數」，減少網路傳輸量，提升效能</a:t>
            </a:r>
          </a:p>
        </p:txBody>
      </p:sp>
      <p:sp>
        <p:nvSpPr>
          <p:cNvPr id="8" name="矩形 7">
            <a:extLst>
              <a:ext uri="{FF2B5EF4-FFF2-40B4-BE49-F238E27FC236}">
                <a16:creationId xmlns:a16="http://schemas.microsoft.com/office/drawing/2014/main" id="{68BC7A5E-C7D2-EA2C-E8AA-96DA8D6324C1}"/>
              </a:ext>
            </a:extLst>
          </p:cNvPr>
          <p:cNvSpPr/>
          <p:nvPr/>
        </p:nvSpPr>
        <p:spPr>
          <a:xfrm>
            <a:off x="6273388" y="3138229"/>
            <a:ext cx="1395663" cy="3142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latin typeface="微軟正黑體" panose="020B0604030504040204" pitchFamily="34" charset="-120"/>
                <a:ea typeface="微軟正黑體" panose="020B0604030504040204" pitchFamily="34" charset="-120"/>
              </a:rPr>
              <a:t>SQL </a:t>
            </a:r>
            <a:r>
              <a:rPr lang="zh-TW" altLang="en-US" sz="1300" dirty="0">
                <a:solidFill>
                  <a:schemeClr val="tx1"/>
                </a:solidFill>
                <a:latin typeface="微軟正黑體" panose="020B0604030504040204" pitchFamily="34" charset="-120"/>
                <a:ea typeface="微軟正黑體" panose="020B0604030504040204" pitchFamily="34" charset="-120"/>
              </a:rPr>
              <a:t>指令</a:t>
            </a:r>
          </a:p>
        </p:txBody>
      </p:sp>
      <p:sp>
        <p:nvSpPr>
          <p:cNvPr id="9" name="矩形 8">
            <a:extLst>
              <a:ext uri="{FF2B5EF4-FFF2-40B4-BE49-F238E27FC236}">
                <a16:creationId xmlns:a16="http://schemas.microsoft.com/office/drawing/2014/main" id="{5EB19C49-EBB1-903E-3293-BA18F3B4949E}"/>
              </a:ext>
            </a:extLst>
          </p:cNvPr>
          <p:cNvSpPr/>
          <p:nvPr/>
        </p:nvSpPr>
        <p:spPr>
          <a:xfrm>
            <a:off x="1201692" y="1473935"/>
            <a:ext cx="631913" cy="134859"/>
          </a:xfrm>
          <a:prstGeom prst="rect">
            <a:avLst/>
          </a:prstGeom>
          <a:solidFill>
            <a:schemeClr val="accent6">
              <a:lumMod val="20000"/>
              <a:lumOff val="80000"/>
              <a:alpha val="5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00"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8788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50" y="479198"/>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ltLang="zh-TW" sz="2400" b="1" dirty="0">
                <a:latin typeface="微軟正黑體" panose="020B0604030504040204" pitchFamily="34" charset="-120"/>
                <a:ea typeface="微軟正黑體" panose="020B0604030504040204" pitchFamily="34" charset="-120"/>
              </a:rPr>
              <a:t>Stored Procedure -</a:t>
            </a:r>
            <a:r>
              <a:rPr lang="zh-TW" altLang="en-US" sz="2400" b="1" dirty="0">
                <a:latin typeface="微軟正黑體" panose="020B0604030504040204" pitchFamily="34" charset="-120"/>
                <a:ea typeface="微軟正黑體" panose="020B0604030504040204" pitchFamily="34" charset="-120"/>
              </a:rPr>
              <a:t> 修改</a:t>
            </a:r>
          </a:p>
        </p:txBody>
      </p:sp>
      <p:sp>
        <p:nvSpPr>
          <p:cNvPr id="3" name="副標題 2">
            <a:extLst>
              <a:ext uri="{FF2B5EF4-FFF2-40B4-BE49-F238E27FC236}">
                <a16:creationId xmlns:a16="http://schemas.microsoft.com/office/drawing/2014/main" id="{820026BE-822D-B29D-177E-F242D9BB81E4}"/>
              </a:ext>
            </a:extLst>
          </p:cNvPr>
          <p:cNvSpPr>
            <a:spLocks noGrp="1"/>
          </p:cNvSpPr>
          <p:nvPr>
            <p:ph type="subTitle" idx="1"/>
          </p:nvPr>
        </p:nvSpPr>
        <p:spPr>
          <a:xfrm>
            <a:off x="1204047" y="1339516"/>
            <a:ext cx="7068573" cy="572700"/>
          </a:xfrm>
        </p:spPr>
        <p:txBody>
          <a:bodyPr/>
          <a:lstStyle/>
          <a:p>
            <a:pPr marL="469900" indent="-342900">
              <a:lnSpc>
                <a:spcPct val="200000"/>
              </a:lnSpc>
              <a:buFont typeface="+mj-lt"/>
              <a:buAutoNum type="arabicPeriod"/>
            </a:pPr>
            <a:r>
              <a:rPr lang="zh-TW" altLang="en-US" dirty="0">
                <a:solidFill>
                  <a:schemeClr val="tx1"/>
                </a:solidFill>
                <a:latin typeface="微軟正黑體" panose="020B0604030504040204" pitchFamily="34" charset="-120"/>
                <a:ea typeface="微軟正黑體" panose="020B0604030504040204" pitchFamily="34" charset="-120"/>
              </a:rPr>
              <a:t>先刪除，再新增。但刪除和重新建立現有的預存程式會移除已明確授與預存程式的許可權</a:t>
            </a: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endParaRPr lang="zh-TW" altLang="en-US" dirty="0">
              <a:solidFill>
                <a:schemeClr val="tx1"/>
              </a:solidFill>
              <a:latin typeface="微軟正黑體" panose="020B0604030504040204" pitchFamily="34" charset="-120"/>
              <a:ea typeface="微軟正黑體" panose="020B0604030504040204" pitchFamily="34" charset="-120"/>
            </a:endParaRPr>
          </a:p>
          <a:p>
            <a:pPr marL="469900" indent="-342900">
              <a:lnSpc>
                <a:spcPct val="200000"/>
              </a:lnSpc>
              <a:buFont typeface="+mj-lt"/>
              <a:buAutoNum type="arabicPeriod"/>
            </a:pPr>
            <a:r>
              <a:rPr lang="en-US" altLang="zh-TW" dirty="0">
                <a:solidFill>
                  <a:schemeClr val="tx1"/>
                </a:solidFill>
                <a:latin typeface="微軟正黑體" panose="020B0604030504040204" pitchFamily="34" charset="-120"/>
                <a:ea typeface="微軟正黑體" panose="020B0604030504040204" pitchFamily="34" charset="-120"/>
              </a:rPr>
              <a:t>ALTER</a:t>
            </a:r>
          </a:p>
          <a:p>
            <a:pPr marL="469900" indent="-342900">
              <a:lnSpc>
                <a:spcPct val="200000"/>
              </a:lnSpc>
              <a:buFont typeface="+mj-lt"/>
              <a:buAutoNum type="arabicPeriod"/>
            </a:pPr>
            <a:endParaRPr lang="en-US" altLang="zh-TW" dirty="0">
              <a:solidFill>
                <a:schemeClr val="tx1"/>
              </a:solidFill>
              <a:latin typeface="微軟正黑體" panose="020B0604030504040204" pitchFamily="34" charset="-120"/>
              <a:ea typeface="微軟正黑體" panose="020B0604030504040204" pitchFamily="34" charset="-120"/>
            </a:endParaRPr>
          </a:p>
        </p:txBody>
      </p:sp>
      <p:pic>
        <p:nvPicPr>
          <p:cNvPr id="2050" name="Picture 2">
            <a:extLst>
              <a:ext uri="{FF2B5EF4-FFF2-40B4-BE49-F238E27FC236}">
                <a16:creationId xmlns:a16="http://schemas.microsoft.com/office/drawing/2014/main" id="{9C56506B-7162-4802-6F8A-F31618C5A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944" y="2445499"/>
            <a:ext cx="4070111" cy="796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F1AEAF-1D82-3CD7-DF3A-1BBF724AC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6944" y="3802281"/>
            <a:ext cx="2977888" cy="86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12906"/>
      </p:ext>
    </p:extLst>
  </p:cSld>
  <p:clrMapOvr>
    <a:masterClrMapping/>
  </p:clrMapOvr>
</p:sld>
</file>

<file path=ppt/theme/theme1.xml><?xml version="1.0" encoding="utf-8"?>
<a:theme xmlns:a="http://schemas.openxmlformats.org/drawingml/2006/main" name="Federal Law Enforcement Training Center by Slidesgo">
  <a:themeElements>
    <a:clrScheme name="Simple Light">
      <a:dk1>
        <a:srgbClr val="000000"/>
      </a:dk1>
      <a:lt1>
        <a:srgbClr val="FFFFFF"/>
      </a:lt1>
      <a:dk2>
        <a:srgbClr val="FFF7EA"/>
      </a:dk2>
      <a:lt2>
        <a:srgbClr val="EEEEEE"/>
      </a:lt2>
      <a:accent1>
        <a:srgbClr val="EAD2C3"/>
      </a:accent1>
      <a:accent2>
        <a:srgbClr val="0D4A80"/>
      </a:accent2>
      <a:accent3>
        <a:srgbClr val="BF7C63"/>
      </a:accent3>
      <a:accent4>
        <a:srgbClr val="C2CBE6"/>
      </a:accent4>
      <a:accent5>
        <a:srgbClr val="D9AE5F"/>
      </a:accent5>
      <a:accent6>
        <a:srgbClr val="67000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1314</Words>
  <Application>Microsoft Office PowerPoint</Application>
  <PresentationFormat>如螢幕大小 (16:9)</PresentationFormat>
  <Paragraphs>158</Paragraphs>
  <Slides>35</Slides>
  <Notes>35</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35</vt:i4>
      </vt:variant>
    </vt:vector>
  </HeadingPairs>
  <TitlesOfParts>
    <vt:vector size="47" baseType="lpstr">
      <vt:lpstr>Poppins ExtraBold</vt:lpstr>
      <vt:lpstr>Arial</vt:lpstr>
      <vt:lpstr>微軟正黑體</vt:lpstr>
      <vt:lpstr>Lato</vt:lpstr>
      <vt:lpstr>Wingdings</vt:lpstr>
      <vt:lpstr>Vazirmatn Black</vt:lpstr>
      <vt:lpstr>Poppins Black</vt:lpstr>
      <vt:lpstr>Zen Kaku Gothic New</vt:lpstr>
      <vt:lpstr>Poppins</vt:lpstr>
      <vt:lpstr>Passion One</vt:lpstr>
      <vt:lpstr>Barlow</vt:lpstr>
      <vt:lpstr>Federal Law Enforcement Training Center by Slidesgo</vt:lpstr>
      <vt:lpstr>Database2</vt:lpstr>
      <vt:lpstr>PowerPoint 簡報</vt:lpstr>
      <vt:lpstr>01</vt:lpstr>
      <vt:lpstr>Stored Procedure</vt:lpstr>
      <vt:lpstr>What is Stored Procedure?</vt:lpstr>
      <vt:lpstr>Stored Procedure 的好處</vt:lpstr>
      <vt:lpstr>Stored Procedure 的好處</vt:lpstr>
      <vt:lpstr>Stored Procedure - 組成</vt:lpstr>
      <vt:lpstr>Stored Procedure - 修改</vt:lpstr>
      <vt:lpstr>Stored Procedure - 輸出</vt:lpstr>
      <vt:lpstr>Stored Procedure - 輸出</vt:lpstr>
      <vt:lpstr>Stored Procedure - 輸出</vt:lpstr>
      <vt:lpstr>Stored Procedure - 輸出</vt:lpstr>
      <vt:lpstr>Stored Procedure</vt:lpstr>
      <vt:lpstr>User Defined Function</vt:lpstr>
      <vt:lpstr>What is User Defined Function?</vt:lpstr>
      <vt:lpstr>User Defined Function - 組成</vt:lpstr>
      <vt:lpstr>User Defined Function - 類型</vt:lpstr>
      <vt:lpstr>User Defined Function - 純量函式</vt:lpstr>
      <vt:lpstr>User Defined Function - 資料表值函式</vt:lpstr>
      <vt:lpstr>User Defined Function </vt:lpstr>
      <vt:lpstr>Stored Procedure vs User Defined Function</vt:lpstr>
      <vt:lpstr>Stored Procedure vs User Defined Function</vt:lpstr>
      <vt:lpstr>其他常用語法</vt:lpstr>
      <vt:lpstr>基礎語法</vt:lpstr>
      <vt:lpstr>動態Query - sp_executesql方法</vt:lpstr>
      <vt:lpstr>動態Query - sp_executesql方法</vt:lpstr>
      <vt:lpstr>CURSOR</vt:lpstr>
      <vt:lpstr>APPLY </vt:lpstr>
      <vt:lpstr>CURSOR vs CROSS APPLY </vt:lpstr>
      <vt:lpstr>課堂練習1</vt:lpstr>
      <vt:lpstr>課堂練習1</vt:lpstr>
      <vt:lpstr>課堂練習2</vt:lpstr>
      <vt:lpstr>課堂練習2</vt:lpstr>
      <vt:lpstr>課堂練習2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Database1</dc:title>
  <cp:lastModifiedBy>育甄 張</cp:lastModifiedBy>
  <cp:revision>27</cp:revision>
  <dcterms:modified xsi:type="dcterms:W3CDTF">2022-08-25T02:20:50Z</dcterms:modified>
</cp:coreProperties>
</file>